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5" r:id="rId2"/>
  </p:sldMasterIdLst>
  <p:notesMasterIdLst>
    <p:notesMasterId r:id="rId76"/>
  </p:notesMasterIdLst>
  <p:handoutMasterIdLst>
    <p:handoutMasterId r:id="rId77"/>
  </p:handoutMasterIdLst>
  <p:sldIdLst>
    <p:sldId id="256" r:id="rId3"/>
    <p:sldId id="257" r:id="rId4"/>
    <p:sldId id="295" r:id="rId5"/>
    <p:sldId id="294" r:id="rId6"/>
    <p:sldId id="296" r:id="rId7"/>
    <p:sldId id="297" r:id="rId8"/>
    <p:sldId id="298" r:id="rId9"/>
    <p:sldId id="339" r:id="rId10"/>
    <p:sldId id="340" r:id="rId11"/>
    <p:sldId id="341" r:id="rId12"/>
    <p:sldId id="342" r:id="rId13"/>
    <p:sldId id="299" r:id="rId14"/>
    <p:sldId id="343" r:id="rId15"/>
    <p:sldId id="300" r:id="rId16"/>
    <p:sldId id="302" r:id="rId17"/>
    <p:sldId id="303" r:id="rId18"/>
    <p:sldId id="308" r:id="rId19"/>
    <p:sldId id="304" r:id="rId20"/>
    <p:sldId id="321" r:id="rId21"/>
    <p:sldId id="348" r:id="rId22"/>
    <p:sldId id="322" r:id="rId23"/>
    <p:sldId id="326" r:id="rId24"/>
    <p:sldId id="330" r:id="rId25"/>
    <p:sldId id="331" r:id="rId26"/>
    <p:sldId id="327" r:id="rId27"/>
    <p:sldId id="332" r:id="rId28"/>
    <p:sldId id="345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346" r:id="rId40"/>
    <p:sldId id="347" r:id="rId41"/>
    <p:sldId id="272" r:id="rId42"/>
    <p:sldId id="280" r:id="rId43"/>
    <p:sldId id="338" r:id="rId44"/>
    <p:sldId id="355" r:id="rId45"/>
    <p:sldId id="351" r:id="rId46"/>
    <p:sldId id="352" r:id="rId47"/>
    <p:sldId id="354" r:id="rId48"/>
    <p:sldId id="356" r:id="rId49"/>
    <p:sldId id="357" r:id="rId50"/>
    <p:sldId id="358" r:id="rId51"/>
    <p:sldId id="350" r:id="rId52"/>
    <p:sldId id="364" r:id="rId53"/>
    <p:sldId id="365" r:id="rId54"/>
    <p:sldId id="366" r:id="rId55"/>
    <p:sldId id="367" r:id="rId56"/>
    <p:sldId id="368" r:id="rId57"/>
    <p:sldId id="359" r:id="rId58"/>
    <p:sldId id="360" r:id="rId59"/>
    <p:sldId id="361" r:id="rId60"/>
    <p:sldId id="283" r:id="rId61"/>
    <p:sldId id="284" r:id="rId62"/>
    <p:sldId id="285" r:id="rId63"/>
    <p:sldId id="286" r:id="rId64"/>
    <p:sldId id="287" r:id="rId65"/>
    <p:sldId id="288" r:id="rId66"/>
    <p:sldId id="289" r:id="rId67"/>
    <p:sldId id="290" r:id="rId68"/>
    <p:sldId id="291" r:id="rId69"/>
    <p:sldId id="292" r:id="rId70"/>
    <p:sldId id="317" r:id="rId71"/>
    <p:sldId id="320" r:id="rId72"/>
    <p:sldId id="333" r:id="rId73"/>
    <p:sldId id="362" r:id="rId74"/>
    <p:sldId id="36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E4B48-F5A5-4AF1-ACFC-908332D5FD29}" type="datetimeFigureOut">
              <a:rPr lang="pt-BR" smtClean="0"/>
              <a:pPr/>
              <a:t>27/10/2014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27CF-FF0A-4FE7-8F81-078F7B6B68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35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77D3-348A-4942-B560-57A4A3361A1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0722-724F-46EF-9CB6-AA4C2D1FDB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09833-BE4A-480C-A023-E253C43D8147}" type="slidenum">
              <a:rPr lang="en-US"/>
              <a:pPr/>
              <a:t>22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85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09833-BE4A-480C-A023-E253C43D8147}" type="slidenum">
              <a:rPr lang="en-US"/>
              <a:pPr/>
              <a:t>23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30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09833-BE4A-480C-A023-E253C43D8147}" type="slidenum">
              <a:rPr lang="en-US"/>
              <a:pPr/>
              <a:t>24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43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Cuidado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avaliar</a:t>
            </a:r>
            <a:r>
              <a:rPr lang="en-US" dirty="0" smtClean="0"/>
              <a:t> </a:t>
            </a:r>
            <a:r>
              <a:rPr lang="en-US" dirty="0" err="1" smtClean="0"/>
              <a:t>sucesso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métricas</a:t>
            </a:r>
            <a:r>
              <a:rPr lang="en-US" dirty="0" smtClean="0"/>
              <a:t> </a:t>
            </a:r>
            <a:r>
              <a:rPr lang="en-US" dirty="0" err="1" smtClean="0"/>
              <a:t>erradas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antecipar</a:t>
            </a:r>
            <a:r>
              <a:rPr lang="en-US" dirty="0" smtClean="0"/>
              <a:t>-se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demorar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mudar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isso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métricas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a </a:t>
            </a:r>
            <a:r>
              <a:rPr lang="en-US" dirty="0" err="1" smtClean="0"/>
              <a:t>aprendizado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hipóteses</a:t>
            </a:r>
            <a:r>
              <a:rPr lang="en-US" dirty="0" smtClean="0"/>
              <a:t> de </a:t>
            </a:r>
            <a:r>
              <a:rPr lang="en-US" b="1" dirty="0" err="1" smtClean="0"/>
              <a:t>quais</a:t>
            </a:r>
            <a:r>
              <a:rPr lang="en-US" b="1" dirty="0" smtClean="0"/>
              <a:t> </a:t>
            </a:r>
            <a:r>
              <a:rPr lang="en-US" b="1" dirty="0" err="1" smtClean="0"/>
              <a:t>clientes</a:t>
            </a:r>
            <a:r>
              <a:rPr lang="en-US" b="1" dirty="0" smtClean="0"/>
              <a:t> </a:t>
            </a:r>
            <a:r>
              <a:rPr lang="en-US" b="1" dirty="0" err="1" smtClean="0"/>
              <a:t>usariam</a:t>
            </a:r>
            <a:r>
              <a:rPr lang="en-US" b="1" dirty="0" smtClean="0"/>
              <a:t> </a:t>
            </a:r>
            <a:r>
              <a:rPr lang="en-US" b="1" dirty="0" err="1" smtClean="0"/>
              <a:t>seu</a:t>
            </a:r>
            <a:r>
              <a:rPr lang="en-US" b="1" dirty="0" smtClean="0"/>
              <a:t> </a:t>
            </a:r>
            <a:r>
              <a:rPr lang="en-US" b="1" dirty="0" err="1" smtClean="0"/>
              <a:t>produto</a:t>
            </a:r>
            <a:r>
              <a:rPr lang="en-US" b="1" dirty="0" smtClean="0"/>
              <a:t> e </a:t>
            </a:r>
            <a:r>
              <a:rPr lang="en-US" b="1" dirty="0" err="1" smtClean="0"/>
              <a:t>porque</a:t>
            </a:r>
            <a:r>
              <a:rPr lang="en-US" b="1" dirty="0" smtClean="0"/>
              <a:t> (</a:t>
            </a:r>
            <a:r>
              <a:rPr lang="en-US" b="1" dirty="0" err="1" smtClean="0"/>
              <a:t>proposta</a:t>
            </a:r>
            <a:r>
              <a:rPr lang="en-US" b="1" dirty="0" smtClean="0"/>
              <a:t> de valor)</a:t>
            </a:r>
          </a:p>
          <a:p>
            <a:r>
              <a:rPr lang="en-US" dirty="0" err="1" smtClean="0"/>
              <a:t>Vá</a:t>
            </a:r>
            <a:r>
              <a:rPr lang="en-US" dirty="0" smtClean="0"/>
              <a:t> </a:t>
            </a:r>
            <a:r>
              <a:rPr lang="en-US" dirty="0" err="1" smtClean="0"/>
              <a:t>além</a:t>
            </a:r>
            <a:r>
              <a:rPr lang="en-US" dirty="0" smtClean="0"/>
              <a:t>: </a:t>
            </a:r>
            <a:r>
              <a:rPr lang="en-US" dirty="0" err="1" smtClean="0"/>
              <a:t>ouse</a:t>
            </a:r>
            <a:r>
              <a:rPr lang="en-US" dirty="0" smtClean="0"/>
              <a:t> e </a:t>
            </a:r>
            <a:r>
              <a:rPr lang="en-US" dirty="0" err="1" smtClean="0"/>
              <a:t>pergunte</a:t>
            </a:r>
            <a:r>
              <a:rPr lang="en-US" dirty="0" smtClean="0"/>
              <a:t> </a:t>
            </a:r>
            <a:r>
              <a:rPr lang="en-US" b="1" dirty="0" smtClean="0"/>
              <a:t>“Este </a:t>
            </a:r>
            <a:r>
              <a:rPr lang="en-US" b="1" dirty="0" err="1" smtClean="0"/>
              <a:t>produto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deveria</a:t>
            </a:r>
            <a:r>
              <a:rPr lang="en-US" b="1" dirty="0" smtClean="0"/>
              <a:t> ser </a:t>
            </a:r>
            <a:r>
              <a:rPr lang="en-US" b="1" dirty="0" err="1" smtClean="0"/>
              <a:t>construído</a:t>
            </a:r>
            <a:r>
              <a:rPr lang="en-US" b="1" dirty="0" smtClean="0"/>
              <a:t>?”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4FBA-9AA8-4D2D-ACCF-8D91B1E50766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F2DB-5954-4B07-AA42-382F92989D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D2C5A08-E9E8-4D04-80E3-2F369B8ACA2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AE90A60-EEB9-49D0-98B7-E5351412E8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nicholasgimenes.blogspot.com.br/2012/09/resumo-lean-startup-eric-ries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boardofinnovation/the-money-making-techniques-every-startup-should-know-by-boardofinno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251304" cy="1584176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Tirando</a:t>
            </a:r>
            <a:r>
              <a:rPr lang="en-US" sz="4800" dirty="0" smtClean="0"/>
              <a:t> </a:t>
            </a:r>
            <a:r>
              <a:rPr lang="en-US" sz="4800" dirty="0" err="1" smtClean="0"/>
              <a:t>uma</a:t>
            </a:r>
            <a:r>
              <a:rPr lang="en-US" sz="4800" dirty="0" smtClean="0"/>
              <a:t> </a:t>
            </a:r>
            <a:r>
              <a:rPr lang="en-US" sz="4800" dirty="0" err="1" smtClean="0"/>
              <a:t>idéia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do </a:t>
            </a:r>
            <a:r>
              <a:rPr lang="en-US" sz="4800" dirty="0" err="1" smtClean="0"/>
              <a:t>papel</a:t>
            </a:r>
            <a:r>
              <a:rPr lang="en-US" sz="4800" dirty="0" smtClean="0"/>
              <a:t> (com </a:t>
            </a:r>
            <a:r>
              <a:rPr lang="en-US" sz="4800" dirty="0" err="1" smtClean="0"/>
              <a:t>sucesso</a:t>
            </a:r>
            <a:r>
              <a:rPr lang="en-US" sz="4800" dirty="0" smtClean="0"/>
              <a:t>!)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5013176"/>
            <a:ext cx="6324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  <a:ea typeface="Tahoma" pitchFamily="34" charset="0"/>
                <a:cs typeface="Calibri" pitchFamily="34" charset="0"/>
              </a:rPr>
              <a:t>Marzon Castilho</a:t>
            </a:r>
            <a:endParaRPr lang="en-US" sz="3600" dirty="0">
              <a:latin typeface="+mj-lt"/>
              <a:ea typeface="Tahoma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4.bp.blogspot.com/-8fXZvO9K8xs/TZTZe7NuPHI/AAAAAAAAADg/D8qMeBrdIUo/s1600/super-homem-o-filme-3dc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684584" y="0"/>
            <a:ext cx="11593288" cy="7101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8546" name="Picture 2" descr="http://polisgn.files.wordpress.com/2012/12/ajuda.jpg?w=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819472"/>
            <a:ext cx="8928992" cy="8526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169145"/>
            <a:ext cx="7772400" cy="2339975"/>
          </a:xfrm>
        </p:spPr>
        <p:txBody>
          <a:bodyPr>
            <a:noAutofit/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Depois...</a:t>
            </a:r>
            <a:b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Aprenda e </a:t>
            </a:r>
            <a:r>
              <a:rPr lang="pt-BR" sz="6000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execute</a:t>
            </a:r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 o </a:t>
            </a:r>
            <a:r>
              <a:rPr lang="pt-BR" sz="6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Lean</a:t>
            </a:r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 Startup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72400" cy="2339975"/>
          </a:xfrm>
        </p:spPr>
        <p:txBody>
          <a:bodyPr>
            <a:normAutofit/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DE VERDADE!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s.abduzeedo.com/files/books/the-leanstar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840361" cy="5802545"/>
          </a:xfrm>
          <a:prstGeom prst="rect">
            <a:avLst/>
          </a:prstGeom>
          <a:noFill/>
        </p:spPr>
      </p:pic>
      <p:pic>
        <p:nvPicPr>
          <p:cNvPr id="74754" name="Picture 2" descr="http://amorebeautifulquestion.com/wp-content/uploads/2013/02/eric-r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652578" cy="3024336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7603820" y="1916832"/>
            <a:ext cx="14756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“</a:t>
            </a:r>
            <a:r>
              <a:rPr lang="pt-BR" dirty="0" err="1" smtClean="0"/>
              <a:t>Lean</a:t>
            </a:r>
            <a:r>
              <a:rPr lang="pt-BR" dirty="0" smtClean="0"/>
              <a:t> é uma estratégia de negócios para</a:t>
            </a:r>
          </a:p>
          <a:p>
            <a:pPr algn="ctr">
              <a:buNone/>
            </a:pPr>
            <a:r>
              <a:rPr lang="pt-BR" dirty="0" smtClean="0"/>
              <a:t>aumentar a satisfação dos clientes</a:t>
            </a:r>
          </a:p>
          <a:p>
            <a:pPr algn="ctr">
              <a:buNone/>
            </a:pPr>
            <a:r>
              <a:rPr lang="pt-BR" dirty="0" smtClean="0"/>
              <a:t>através da melhor utilização dos</a:t>
            </a:r>
          </a:p>
          <a:p>
            <a:pPr algn="ctr">
              <a:buNone/>
            </a:pPr>
            <a:r>
              <a:rPr lang="pt-BR" dirty="0" smtClean="0"/>
              <a:t>recursos.”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80112" y="5013176"/>
            <a:ext cx="272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</a:t>
            </a:r>
            <a:r>
              <a:rPr lang="pt-BR" b="1" dirty="0" err="1" smtClean="0"/>
              <a:t>Lean</a:t>
            </a:r>
            <a:r>
              <a:rPr lang="pt-BR" b="1" dirty="0" smtClean="0"/>
              <a:t> </a:t>
            </a:r>
            <a:r>
              <a:rPr lang="pt-BR" b="1" dirty="0" err="1" smtClean="0"/>
              <a:t>Institute</a:t>
            </a:r>
            <a:r>
              <a:rPr lang="pt-BR" b="1" dirty="0" smtClean="0"/>
              <a:t> Brasil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Startup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“É um grupo de pessoas à procura de</a:t>
            </a:r>
          </a:p>
          <a:p>
            <a:pPr algn="ctr">
              <a:buNone/>
            </a:pPr>
            <a:r>
              <a:rPr lang="pt-BR" dirty="0" smtClean="0"/>
              <a:t>um modelo de negócios </a:t>
            </a:r>
            <a:r>
              <a:rPr lang="pt-BR" u="sng" dirty="0" smtClean="0"/>
              <a:t>repetível</a:t>
            </a:r>
            <a:r>
              <a:rPr lang="pt-BR" dirty="0" smtClean="0"/>
              <a:t> e</a:t>
            </a:r>
          </a:p>
          <a:p>
            <a:pPr algn="ctr">
              <a:buNone/>
            </a:pPr>
            <a:r>
              <a:rPr lang="pt-BR" u="sng" dirty="0" err="1" smtClean="0"/>
              <a:t>escalável</a:t>
            </a:r>
            <a:r>
              <a:rPr lang="pt-BR" dirty="0" smtClean="0"/>
              <a:t>, trabalhando em condições de</a:t>
            </a:r>
          </a:p>
          <a:p>
            <a:pPr algn="ctr">
              <a:buNone/>
            </a:pPr>
            <a:r>
              <a:rPr lang="pt-BR" dirty="0" smtClean="0"/>
              <a:t>extrema </a:t>
            </a:r>
            <a:r>
              <a:rPr lang="pt-BR" u="sng" dirty="0" smtClean="0"/>
              <a:t>incerteza</a:t>
            </a:r>
            <a:r>
              <a:rPr lang="pt-BR" dirty="0" smtClean="0"/>
              <a:t>.”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88224" y="4797152"/>
            <a:ext cx="199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Aceleradora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Lean</a:t>
            </a:r>
            <a:r>
              <a:rPr lang="pt-BR" dirty="0"/>
              <a:t> </a:t>
            </a:r>
            <a:r>
              <a:rPr lang="pt-BR" dirty="0" smtClean="0"/>
              <a:t>Startup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3251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pt-BR" sz="3200" dirty="0" smtClean="0"/>
              <a:t>Metodologia desenvolvida por Eric Ries</a:t>
            </a:r>
          </a:p>
          <a:p>
            <a:pPr>
              <a:buClrTx/>
            </a:pPr>
            <a:r>
              <a:rPr lang="pt-BR" sz="3200" dirty="0" smtClean="0"/>
              <a:t>Contempla:</a:t>
            </a:r>
          </a:p>
          <a:p>
            <a:pPr lvl="1"/>
            <a:r>
              <a:rPr lang="pt-BR" sz="2800" dirty="0" smtClean="0"/>
              <a:t>Desenvolvimento de clientes com </a:t>
            </a:r>
            <a:r>
              <a:rPr lang="pt-BR" sz="2800" i="1" dirty="0" err="1" smtClean="0"/>
              <a:t>Customer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Development</a:t>
            </a:r>
            <a:endParaRPr lang="pt-BR" sz="2800" i="1" dirty="0" smtClean="0"/>
          </a:p>
          <a:p>
            <a:pPr lvl="1"/>
            <a:r>
              <a:rPr lang="pt-BR" sz="2800" dirty="0" smtClean="0"/>
              <a:t>Aplicação de metodologias ágeis de desenvolvimento de software</a:t>
            </a:r>
          </a:p>
          <a:p>
            <a:pPr lvl="1"/>
            <a:r>
              <a:rPr lang="pt-BR" sz="2800" dirty="0" smtClean="0"/>
              <a:t>Uso de tecnologia como </a:t>
            </a:r>
            <a:r>
              <a:rPr lang="pt-BR" sz="2800" i="1" dirty="0" smtClean="0"/>
              <a:t>commodity</a:t>
            </a:r>
            <a:endParaRPr lang="pt-B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Discutindo melhor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pt-BR" sz="3200" dirty="0" smtClean="0"/>
              <a:t>Uma nova padaria é uma startup?</a:t>
            </a:r>
          </a:p>
          <a:p>
            <a:pPr>
              <a:buClrTx/>
            </a:pPr>
            <a:r>
              <a:rPr lang="pt-BR" sz="3200" dirty="0" smtClean="0"/>
              <a:t>E vender pão para outras padarias?</a:t>
            </a:r>
          </a:p>
          <a:p>
            <a:pPr>
              <a:buClrTx/>
            </a:pPr>
            <a:r>
              <a:rPr lang="pt-BR" sz="3200" dirty="0" smtClean="0"/>
              <a:t>E ensinar a fazer pão em cursos presenciais?</a:t>
            </a:r>
          </a:p>
          <a:p>
            <a:pPr>
              <a:buClrTx/>
            </a:pPr>
            <a:r>
              <a:rPr lang="pt-BR" sz="3200" dirty="0" smtClean="0"/>
              <a:t>E ensinar a fazer pão pela internet através de </a:t>
            </a:r>
            <a:r>
              <a:rPr lang="pt-BR" sz="3200" dirty="0" err="1" smtClean="0"/>
              <a:t>Webminars</a:t>
            </a:r>
            <a:r>
              <a:rPr lang="pt-BR" sz="3200" dirty="0" smtClean="0"/>
              <a:t>?</a:t>
            </a:r>
          </a:p>
          <a:p>
            <a:pPr>
              <a:buClrTx/>
            </a:pPr>
            <a:r>
              <a:rPr lang="pt-BR" sz="3200" dirty="0" smtClean="0"/>
              <a:t>E ensinar a fazer pão pela internet utilizando vídeos?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pt-BR" sz="3600" dirty="0" smtClean="0"/>
              <a:t>Focar nas necessidades dos clientes</a:t>
            </a:r>
          </a:p>
          <a:p>
            <a:pPr lvl="1">
              <a:buClrTx/>
            </a:pPr>
            <a:r>
              <a:rPr lang="pt-BR" sz="3200" dirty="0" smtClean="0"/>
              <a:t>Você não sabe nada!</a:t>
            </a:r>
          </a:p>
          <a:p>
            <a:pPr>
              <a:buClrTx/>
            </a:pPr>
            <a:endParaRPr lang="pt-BR" sz="3600" dirty="0" smtClean="0"/>
          </a:p>
          <a:p>
            <a:pPr>
              <a:buClrTx/>
            </a:pPr>
            <a:r>
              <a:rPr lang="pt-BR" sz="3600" dirty="0" err="1" smtClean="0"/>
              <a:t>Prototipação</a:t>
            </a:r>
            <a:r>
              <a:rPr lang="pt-BR" sz="3600" dirty="0" smtClean="0"/>
              <a:t> rápida, validar tudo!</a:t>
            </a:r>
          </a:p>
          <a:p>
            <a:pPr>
              <a:buClrTx/>
            </a:pPr>
            <a:endParaRPr lang="pt-BR" sz="3600" dirty="0" smtClean="0"/>
          </a:p>
          <a:p>
            <a:pPr>
              <a:buClrTx/>
            </a:pPr>
            <a:r>
              <a:rPr lang="pt-BR" sz="3600" dirty="0" smtClean="0"/>
              <a:t>Desempenho medido em aprendizagem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pt-BR" dirty="0"/>
              <a:t>Bacharel em Ciências da Computação pela </a:t>
            </a:r>
            <a:r>
              <a:rPr lang="pt-BR" dirty="0" smtClean="0"/>
              <a:t>UNIFENAS</a:t>
            </a:r>
            <a:endParaRPr lang="pt-BR" dirty="0" smtClean="0"/>
          </a:p>
          <a:p>
            <a:pPr>
              <a:buClrTx/>
            </a:pPr>
            <a:r>
              <a:rPr lang="pt-BR" dirty="0" smtClean="0"/>
              <a:t>Mestrado </a:t>
            </a:r>
            <a:r>
              <a:rPr lang="pt-BR" dirty="0" smtClean="0"/>
              <a:t>em Informática pela PUC </a:t>
            </a:r>
            <a:r>
              <a:rPr lang="pt-BR" dirty="0" smtClean="0"/>
              <a:t>Minas</a:t>
            </a:r>
          </a:p>
          <a:p>
            <a:pPr>
              <a:buClrTx/>
            </a:pPr>
            <a:r>
              <a:rPr lang="pt-BR" dirty="0" smtClean="0"/>
              <a:t>Gerente </a:t>
            </a:r>
            <a:r>
              <a:rPr lang="pt-BR" dirty="0" smtClean="0"/>
              <a:t>de Projetos, PMP </a:t>
            </a:r>
          </a:p>
          <a:p>
            <a:pPr>
              <a:buClrTx/>
            </a:pPr>
            <a:r>
              <a:rPr lang="pt-BR" dirty="0" smtClean="0"/>
              <a:t>Empreendedor</a:t>
            </a: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MQ6zdyHXog0/UYFVYjG5FzI/AAAAAAAAAWM/gU6NR1aehmY/s1600/Squiggly+Line+of+Startup.JPG"/>
          <p:cNvPicPr>
            <a:picLocks noChangeAspect="1" noChangeArrowheads="1"/>
          </p:cNvPicPr>
          <p:nvPr/>
        </p:nvPicPr>
        <p:blipFill>
          <a:blip r:embed="rId2" cstate="print"/>
          <a:srcRect b="11598"/>
          <a:stretch>
            <a:fillRect/>
          </a:stretch>
        </p:blipFill>
        <p:spPr bwMode="auto">
          <a:xfrm>
            <a:off x="0" y="476672"/>
            <a:ext cx="9144000" cy="6264696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643359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Damien Newman/5 Whys blog and Paul </a:t>
            </a:r>
            <a:r>
              <a:rPr lang="en-US" sz="1400" dirty="0" err="1" smtClean="0"/>
              <a:t>Hudnut</a:t>
            </a:r>
            <a:endParaRPr lang="pt-B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pt-BR" dirty="0" err="1" smtClean="0"/>
              <a:t>Customer</a:t>
            </a:r>
            <a:r>
              <a:rPr lang="pt-BR" dirty="0" smtClean="0"/>
              <a:t> </a:t>
            </a:r>
            <a:r>
              <a:rPr lang="pt-BR" dirty="0" err="1" smtClean="0"/>
              <a:t>Development</a:t>
            </a:r>
            <a:endParaRPr lang="pt-BR" dirty="0" smtClean="0"/>
          </a:p>
          <a:p>
            <a:pPr lvl="1"/>
            <a:r>
              <a:rPr lang="pt-BR" dirty="0" smtClean="0"/>
              <a:t>Criado por Steven </a:t>
            </a:r>
            <a:r>
              <a:rPr lang="pt-BR" dirty="0" err="1" smtClean="0"/>
              <a:t>Blank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4" descr="http://startuplabs.com.br/wp-content/uploads/2013/02/customer-development-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97625"/>
            <a:ext cx="7295872" cy="240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de cantos arredondados 37"/>
          <p:cNvSpPr/>
          <p:nvPr/>
        </p:nvSpPr>
        <p:spPr>
          <a:xfrm>
            <a:off x="323528" y="1106488"/>
            <a:ext cx="8676456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990600" y="40386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>
              <a:latin typeface="Times New Roman" charset="0"/>
            </a:endParaRPr>
          </a:p>
          <a:p>
            <a:pPr marL="457200" indent="-457200">
              <a:buFontTx/>
              <a:buChar char="–"/>
            </a:pPr>
            <a:endParaRPr lang="en-US">
              <a:latin typeface="Times New Roman" charset="0"/>
            </a:endParaRP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6958013" y="1586954"/>
            <a:ext cx="1271587" cy="12652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3719513" y="2437854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799" name="Freeform 7"/>
          <p:cNvSpPr>
            <a:spLocks/>
          </p:cNvSpPr>
          <p:nvPr/>
        </p:nvSpPr>
        <p:spPr bwMode="auto">
          <a:xfrm>
            <a:off x="3735388" y="2385467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1143000" y="1586954"/>
            <a:ext cx="12954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3048000" y="1582192"/>
            <a:ext cx="1273175" cy="12239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802" name="Oval 10"/>
          <p:cNvSpPr>
            <a:spLocks noChangeArrowheads="1"/>
          </p:cNvSpPr>
          <p:nvPr/>
        </p:nvSpPr>
        <p:spPr bwMode="auto">
          <a:xfrm>
            <a:off x="5029200" y="1586954"/>
            <a:ext cx="1273175" cy="12239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803" name="Freeform 11"/>
          <p:cNvSpPr>
            <a:spLocks/>
          </p:cNvSpPr>
          <p:nvPr/>
        </p:nvSpPr>
        <p:spPr bwMode="auto">
          <a:xfrm>
            <a:off x="2057400" y="1632992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04" name="Rectangle 13"/>
          <p:cNvSpPr>
            <a:spLocks noChangeArrowheads="1"/>
          </p:cNvSpPr>
          <p:nvPr/>
        </p:nvSpPr>
        <p:spPr bwMode="auto">
          <a:xfrm>
            <a:off x="1466850" y="1923504"/>
            <a:ext cx="9953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06" name="Line 18"/>
          <p:cNvSpPr>
            <a:spLocks noChangeShapeType="1"/>
          </p:cNvSpPr>
          <p:nvPr/>
        </p:nvSpPr>
        <p:spPr bwMode="auto">
          <a:xfrm>
            <a:off x="4343400" y="2150517"/>
            <a:ext cx="6606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07" name="Line 19"/>
          <p:cNvSpPr>
            <a:spLocks noChangeShapeType="1"/>
          </p:cNvSpPr>
          <p:nvPr/>
        </p:nvSpPr>
        <p:spPr bwMode="auto">
          <a:xfrm>
            <a:off x="2438400" y="2150517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08" name="Line 20"/>
          <p:cNvSpPr>
            <a:spLocks noChangeShapeType="1"/>
          </p:cNvSpPr>
          <p:nvPr/>
        </p:nvSpPr>
        <p:spPr bwMode="auto">
          <a:xfrm>
            <a:off x="6343650" y="2150517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161809" name="Picture 21" descr="stop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871" y="1859054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10" name="Freeform 23"/>
          <p:cNvSpPr>
            <a:spLocks/>
          </p:cNvSpPr>
          <p:nvPr/>
        </p:nvSpPr>
        <p:spPr bwMode="auto">
          <a:xfrm>
            <a:off x="7429500" y="2769642"/>
            <a:ext cx="114300" cy="112712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11" name="Rectangle 24"/>
          <p:cNvSpPr>
            <a:spLocks noChangeArrowheads="1"/>
          </p:cNvSpPr>
          <p:nvPr/>
        </p:nvSpPr>
        <p:spPr bwMode="auto">
          <a:xfrm>
            <a:off x="1296988" y="1920329"/>
            <a:ext cx="9953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Discovery</a:t>
            </a:r>
          </a:p>
        </p:txBody>
      </p:sp>
      <p:sp>
        <p:nvSpPr>
          <p:cNvPr id="161812" name="Rectangle 25"/>
          <p:cNvSpPr>
            <a:spLocks noChangeArrowheads="1"/>
          </p:cNvSpPr>
          <p:nvPr/>
        </p:nvSpPr>
        <p:spPr bwMode="auto">
          <a:xfrm>
            <a:off x="3197686" y="1967954"/>
            <a:ext cx="8896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Validation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13" name="Freeform 27"/>
          <p:cNvSpPr>
            <a:spLocks/>
          </p:cNvSpPr>
          <p:nvPr/>
        </p:nvSpPr>
        <p:spPr bwMode="auto">
          <a:xfrm>
            <a:off x="1600200" y="2729954"/>
            <a:ext cx="114300" cy="112713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14" name="Rectangle 28"/>
          <p:cNvSpPr>
            <a:spLocks noChangeArrowheads="1"/>
          </p:cNvSpPr>
          <p:nvPr/>
        </p:nvSpPr>
        <p:spPr bwMode="auto">
          <a:xfrm>
            <a:off x="7141098" y="1967954"/>
            <a:ext cx="8768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Company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15" name="Rectangle 29"/>
          <p:cNvSpPr>
            <a:spLocks noChangeArrowheads="1"/>
          </p:cNvSpPr>
          <p:nvPr/>
        </p:nvSpPr>
        <p:spPr bwMode="auto">
          <a:xfrm>
            <a:off x="5228098" y="1967954"/>
            <a:ext cx="8896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Creation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16" name="Line 30"/>
          <p:cNvSpPr>
            <a:spLocks noChangeShapeType="1"/>
          </p:cNvSpPr>
          <p:nvPr/>
        </p:nvSpPr>
        <p:spPr bwMode="auto">
          <a:xfrm>
            <a:off x="3657600" y="2829967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17" name="Line 31"/>
          <p:cNvSpPr>
            <a:spLocks noChangeShapeType="1"/>
          </p:cNvSpPr>
          <p:nvPr/>
        </p:nvSpPr>
        <p:spPr bwMode="auto">
          <a:xfrm flipH="1">
            <a:off x="1808163" y="3287167"/>
            <a:ext cx="1849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18" name="Line 32"/>
          <p:cNvSpPr>
            <a:spLocks noChangeShapeType="1"/>
          </p:cNvSpPr>
          <p:nvPr/>
        </p:nvSpPr>
        <p:spPr bwMode="auto">
          <a:xfrm flipV="1">
            <a:off x="1808163" y="2829967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161819" name="Picture 33" descr="stop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818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20" name="Picture 34" descr="stop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242" y="1866304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21" name="Freeform 12"/>
          <p:cNvSpPr>
            <a:spLocks/>
          </p:cNvSpPr>
          <p:nvPr/>
        </p:nvSpPr>
        <p:spPr bwMode="auto">
          <a:xfrm>
            <a:off x="4000500" y="1663154"/>
            <a:ext cx="107950" cy="106363"/>
          </a:xfrm>
          <a:custGeom>
            <a:avLst/>
            <a:gdLst>
              <a:gd name="T0" fmla="*/ 2147483647 w 68"/>
              <a:gd name="T1" fmla="*/ 0 h 67"/>
              <a:gd name="T2" fmla="*/ 0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2" name="Line 14"/>
          <p:cNvSpPr>
            <a:spLocks noChangeShapeType="1"/>
          </p:cNvSpPr>
          <p:nvPr/>
        </p:nvSpPr>
        <p:spPr bwMode="auto">
          <a:xfrm>
            <a:off x="5929313" y="1645692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3" name="Freeform 15"/>
          <p:cNvSpPr>
            <a:spLocks/>
          </p:cNvSpPr>
          <p:nvPr/>
        </p:nvSpPr>
        <p:spPr bwMode="auto">
          <a:xfrm>
            <a:off x="5945188" y="1593304"/>
            <a:ext cx="107950" cy="106363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4" name="Freeform 17"/>
          <p:cNvSpPr>
            <a:spLocks/>
          </p:cNvSpPr>
          <p:nvPr/>
        </p:nvSpPr>
        <p:spPr bwMode="auto">
          <a:xfrm>
            <a:off x="5537820" y="2753642"/>
            <a:ext cx="114300" cy="112713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5" name="Freeform 22"/>
          <p:cNvSpPr>
            <a:spLocks/>
          </p:cNvSpPr>
          <p:nvPr/>
        </p:nvSpPr>
        <p:spPr bwMode="auto">
          <a:xfrm>
            <a:off x="7639050" y="1556792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7" name="TextBox 34"/>
          <p:cNvSpPr txBox="1">
            <a:spLocks noChangeArrowheads="1"/>
          </p:cNvSpPr>
          <p:nvPr/>
        </p:nvSpPr>
        <p:spPr bwMode="auto">
          <a:xfrm>
            <a:off x="2286000" y="2882354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Pivot</a:t>
            </a:r>
          </a:p>
        </p:txBody>
      </p:sp>
      <p:sp>
        <p:nvSpPr>
          <p:cNvPr id="37" name="Título 3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Customer</a:t>
            </a:r>
            <a:r>
              <a:rPr lang="pt-BR" dirty="0" smtClean="0"/>
              <a:t> Discovery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161826" name="Freeform 26"/>
          <p:cNvSpPr>
            <a:spLocks/>
          </p:cNvSpPr>
          <p:nvPr/>
        </p:nvSpPr>
        <p:spPr bwMode="auto">
          <a:xfrm>
            <a:off x="3581400" y="2747417"/>
            <a:ext cx="114300" cy="112712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" name="Espaço Reservado para Conteúdo 2"/>
          <p:cNvSpPr txBox="1">
            <a:spLocks/>
          </p:cNvSpPr>
          <p:nvPr/>
        </p:nvSpPr>
        <p:spPr>
          <a:xfrm>
            <a:off x="251520" y="37170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Ouvir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Testar hipóteses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Descoberta contínua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Realizado pelos fundadores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de cantos arredondados 37"/>
          <p:cNvSpPr/>
          <p:nvPr/>
        </p:nvSpPr>
        <p:spPr>
          <a:xfrm>
            <a:off x="323528" y="1124744"/>
            <a:ext cx="8676456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990600" y="40386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>
              <a:latin typeface="Times New Roman" charset="0"/>
            </a:endParaRPr>
          </a:p>
          <a:p>
            <a:pPr marL="457200" indent="-457200">
              <a:buFontTx/>
              <a:buChar char="–"/>
            </a:pPr>
            <a:endParaRPr lang="en-US">
              <a:latin typeface="Times New Roman" charset="0"/>
            </a:endParaRP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6958013" y="1616968"/>
            <a:ext cx="1271587" cy="12652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3719513" y="246786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799" name="Freeform 7"/>
          <p:cNvSpPr>
            <a:spLocks/>
          </p:cNvSpPr>
          <p:nvPr/>
        </p:nvSpPr>
        <p:spPr bwMode="auto">
          <a:xfrm>
            <a:off x="3735388" y="2415481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1143000" y="1616968"/>
            <a:ext cx="12954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3048000" y="1612206"/>
            <a:ext cx="1273175" cy="12239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802" name="Oval 10"/>
          <p:cNvSpPr>
            <a:spLocks noChangeArrowheads="1"/>
          </p:cNvSpPr>
          <p:nvPr/>
        </p:nvSpPr>
        <p:spPr bwMode="auto">
          <a:xfrm>
            <a:off x="5029200" y="1616968"/>
            <a:ext cx="1273175" cy="12239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803" name="Freeform 11"/>
          <p:cNvSpPr>
            <a:spLocks/>
          </p:cNvSpPr>
          <p:nvPr/>
        </p:nvSpPr>
        <p:spPr bwMode="auto">
          <a:xfrm>
            <a:off x="2057400" y="1663006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04" name="Rectangle 13"/>
          <p:cNvSpPr>
            <a:spLocks noChangeArrowheads="1"/>
          </p:cNvSpPr>
          <p:nvPr/>
        </p:nvSpPr>
        <p:spPr bwMode="auto">
          <a:xfrm>
            <a:off x="1466850" y="1953518"/>
            <a:ext cx="9953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06" name="Line 18"/>
          <p:cNvSpPr>
            <a:spLocks noChangeShapeType="1"/>
          </p:cNvSpPr>
          <p:nvPr/>
        </p:nvSpPr>
        <p:spPr bwMode="auto">
          <a:xfrm>
            <a:off x="4343400" y="2180531"/>
            <a:ext cx="6606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07" name="Line 19"/>
          <p:cNvSpPr>
            <a:spLocks noChangeShapeType="1"/>
          </p:cNvSpPr>
          <p:nvPr/>
        </p:nvSpPr>
        <p:spPr bwMode="auto">
          <a:xfrm>
            <a:off x="2438400" y="2180531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08" name="Line 20"/>
          <p:cNvSpPr>
            <a:spLocks noChangeShapeType="1"/>
          </p:cNvSpPr>
          <p:nvPr/>
        </p:nvSpPr>
        <p:spPr bwMode="auto">
          <a:xfrm>
            <a:off x="6343650" y="2180531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161809" name="Picture 21" descr="stop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871" y="1889068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10" name="Freeform 23"/>
          <p:cNvSpPr>
            <a:spLocks/>
          </p:cNvSpPr>
          <p:nvPr/>
        </p:nvSpPr>
        <p:spPr bwMode="auto">
          <a:xfrm>
            <a:off x="7429500" y="2799656"/>
            <a:ext cx="114300" cy="112712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11" name="Rectangle 24"/>
          <p:cNvSpPr>
            <a:spLocks noChangeArrowheads="1"/>
          </p:cNvSpPr>
          <p:nvPr/>
        </p:nvSpPr>
        <p:spPr bwMode="auto">
          <a:xfrm>
            <a:off x="1296988" y="1950343"/>
            <a:ext cx="9953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Discovery</a:t>
            </a:r>
          </a:p>
        </p:txBody>
      </p:sp>
      <p:sp>
        <p:nvSpPr>
          <p:cNvPr id="161812" name="Rectangle 25"/>
          <p:cNvSpPr>
            <a:spLocks noChangeArrowheads="1"/>
          </p:cNvSpPr>
          <p:nvPr/>
        </p:nvSpPr>
        <p:spPr bwMode="auto">
          <a:xfrm>
            <a:off x="3197686" y="1997968"/>
            <a:ext cx="8896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Validation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13" name="Freeform 27"/>
          <p:cNvSpPr>
            <a:spLocks/>
          </p:cNvSpPr>
          <p:nvPr/>
        </p:nvSpPr>
        <p:spPr bwMode="auto">
          <a:xfrm>
            <a:off x="1600200" y="2759968"/>
            <a:ext cx="114300" cy="112713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14" name="Rectangle 28"/>
          <p:cNvSpPr>
            <a:spLocks noChangeArrowheads="1"/>
          </p:cNvSpPr>
          <p:nvPr/>
        </p:nvSpPr>
        <p:spPr bwMode="auto">
          <a:xfrm>
            <a:off x="7141098" y="1997968"/>
            <a:ext cx="8768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Company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15" name="Rectangle 29"/>
          <p:cNvSpPr>
            <a:spLocks noChangeArrowheads="1"/>
          </p:cNvSpPr>
          <p:nvPr/>
        </p:nvSpPr>
        <p:spPr bwMode="auto">
          <a:xfrm>
            <a:off x="5228098" y="1997968"/>
            <a:ext cx="8896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Creation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16" name="Line 30"/>
          <p:cNvSpPr>
            <a:spLocks noChangeShapeType="1"/>
          </p:cNvSpPr>
          <p:nvPr/>
        </p:nvSpPr>
        <p:spPr bwMode="auto">
          <a:xfrm>
            <a:off x="3657600" y="2859981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17" name="Line 31"/>
          <p:cNvSpPr>
            <a:spLocks noChangeShapeType="1"/>
          </p:cNvSpPr>
          <p:nvPr/>
        </p:nvSpPr>
        <p:spPr bwMode="auto">
          <a:xfrm flipH="1">
            <a:off x="1808163" y="3317181"/>
            <a:ext cx="1849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18" name="Line 32"/>
          <p:cNvSpPr>
            <a:spLocks noChangeShapeType="1"/>
          </p:cNvSpPr>
          <p:nvPr/>
        </p:nvSpPr>
        <p:spPr bwMode="auto">
          <a:xfrm flipV="1">
            <a:off x="1808163" y="2859981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161819" name="Picture 33" descr="stop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20" name="Picture 34" descr="stop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242" y="1896318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21" name="Freeform 12"/>
          <p:cNvSpPr>
            <a:spLocks/>
          </p:cNvSpPr>
          <p:nvPr/>
        </p:nvSpPr>
        <p:spPr bwMode="auto">
          <a:xfrm>
            <a:off x="4000500" y="1693168"/>
            <a:ext cx="107950" cy="106363"/>
          </a:xfrm>
          <a:custGeom>
            <a:avLst/>
            <a:gdLst>
              <a:gd name="T0" fmla="*/ 2147483647 w 68"/>
              <a:gd name="T1" fmla="*/ 0 h 67"/>
              <a:gd name="T2" fmla="*/ 0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2" name="Line 14"/>
          <p:cNvSpPr>
            <a:spLocks noChangeShapeType="1"/>
          </p:cNvSpPr>
          <p:nvPr/>
        </p:nvSpPr>
        <p:spPr bwMode="auto">
          <a:xfrm>
            <a:off x="5929313" y="1675706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3" name="Freeform 15"/>
          <p:cNvSpPr>
            <a:spLocks/>
          </p:cNvSpPr>
          <p:nvPr/>
        </p:nvSpPr>
        <p:spPr bwMode="auto">
          <a:xfrm>
            <a:off x="5945188" y="1623318"/>
            <a:ext cx="107950" cy="106363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4" name="Freeform 17"/>
          <p:cNvSpPr>
            <a:spLocks/>
          </p:cNvSpPr>
          <p:nvPr/>
        </p:nvSpPr>
        <p:spPr bwMode="auto">
          <a:xfrm>
            <a:off x="5537820" y="2783656"/>
            <a:ext cx="114300" cy="112713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5" name="Freeform 22"/>
          <p:cNvSpPr>
            <a:spLocks/>
          </p:cNvSpPr>
          <p:nvPr/>
        </p:nvSpPr>
        <p:spPr bwMode="auto">
          <a:xfrm>
            <a:off x="7639050" y="1586806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7" name="TextBox 34"/>
          <p:cNvSpPr txBox="1">
            <a:spLocks noChangeArrowheads="1"/>
          </p:cNvSpPr>
          <p:nvPr/>
        </p:nvSpPr>
        <p:spPr bwMode="auto">
          <a:xfrm>
            <a:off x="2286000" y="2912368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Pivot</a:t>
            </a:r>
          </a:p>
        </p:txBody>
      </p:sp>
      <p:sp>
        <p:nvSpPr>
          <p:cNvPr id="37" name="Título 3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Customer</a:t>
            </a:r>
            <a:r>
              <a:rPr lang="pt-BR" dirty="0" smtClean="0"/>
              <a:t> Discovery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161826" name="Freeform 26"/>
          <p:cNvSpPr>
            <a:spLocks/>
          </p:cNvSpPr>
          <p:nvPr/>
        </p:nvSpPr>
        <p:spPr bwMode="auto">
          <a:xfrm>
            <a:off x="3581400" y="2777431"/>
            <a:ext cx="114300" cy="112712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" name="Espaço Reservado para Conteúdo 2"/>
          <p:cNvSpPr txBox="1">
            <a:spLocks/>
          </p:cNvSpPr>
          <p:nvPr/>
        </p:nvSpPr>
        <p:spPr>
          <a:xfrm>
            <a:off x="323528" y="3645024"/>
            <a:ext cx="6876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3200" dirty="0" smtClean="0">
                <a:cs typeface="Arial" pitchFamily="34" charset="0"/>
              </a:rPr>
              <a:t>Objetivo: Provar que o problema é real e existe demanda para solucioná-lo</a:t>
            </a:r>
            <a:endParaRPr lang="pt-BR" sz="32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de cantos arredondados 37"/>
          <p:cNvSpPr/>
          <p:nvPr/>
        </p:nvSpPr>
        <p:spPr>
          <a:xfrm>
            <a:off x="323528" y="1124744"/>
            <a:ext cx="8676456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990600" y="40386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>
              <a:latin typeface="Times New Roman" charset="0"/>
            </a:endParaRPr>
          </a:p>
          <a:p>
            <a:pPr marL="457200" indent="-457200">
              <a:buFontTx/>
              <a:buChar char="–"/>
            </a:pPr>
            <a:endParaRPr lang="en-US">
              <a:latin typeface="Times New Roman" charset="0"/>
            </a:endParaRP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6958013" y="1616968"/>
            <a:ext cx="1271587" cy="12652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3719513" y="246786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799" name="Freeform 7"/>
          <p:cNvSpPr>
            <a:spLocks/>
          </p:cNvSpPr>
          <p:nvPr/>
        </p:nvSpPr>
        <p:spPr bwMode="auto">
          <a:xfrm>
            <a:off x="3735388" y="2415481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1143000" y="1616968"/>
            <a:ext cx="1295400" cy="1219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3048000" y="1612206"/>
            <a:ext cx="1273175" cy="122396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802" name="Oval 10"/>
          <p:cNvSpPr>
            <a:spLocks noChangeArrowheads="1"/>
          </p:cNvSpPr>
          <p:nvPr/>
        </p:nvSpPr>
        <p:spPr bwMode="auto">
          <a:xfrm>
            <a:off x="5029200" y="1616968"/>
            <a:ext cx="1273175" cy="12239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1803" name="Freeform 11"/>
          <p:cNvSpPr>
            <a:spLocks/>
          </p:cNvSpPr>
          <p:nvPr/>
        </p:nvSpPr>
        <p:spPr bwMode="auto">
          <a:xfrm>
            <a:off x="2057400" y="1663006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04" name="Rectangle 13"/>
          <p:cNvSpPr>
            <a:spLocks noChangeArrowheads="1"/>
          </p:cNvSpPr>
          <p:nvPr/>
        </p:nvSpPr>
        <p:spPr bwMode="auto">
          <a:xfrm>
            <a:off x="1466850" y="1953518"/>
            <a:ext cx="9953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06" name="Line 18"/>
          <p:cNvSpPr>
            <a:spLocks noChangeShapeType="1"/>
          </p:cNvSpPr>
          <p:nvPr/>
        </p:nvSpPr>
        <p:spPr bwMode="auto">
          <a:xfrm>
            <a:off x="4343400" y="2180531"/>
            <a:ext cx="6606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07" name="Line 19"/>
          <p:cNvSpPr>
            <a:spLocks noChangeShapeType="1"/>
          </p:cNvSpPr>
          <p:nvPr/>
        </p:nvSpPr>
        <p:spPr bwMode="auto">
          <a:xfrm>
            <a:off x="2438400" y="2180531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08" name="Line 20"/>
          <p:cNvSpPr>
            <a:spLocks noChangeShapeType="1"/>
          </p:cNvSpPr>
          <p:nvPr/>
        </p:nvSpPr>
        <p:spPr bwMode="auto">
          <a:xfrm>
            <a:off x="6343650" y="2180531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161809" name="Picture 21" descr="stop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871" y="1889068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10" name="Freeform 23"/>
          <p:cNvSpPr>
            <a:spLocks/>
          </p:cNvSpPr>
          <p:nvPr/>
        </p:nvSpPr>
        <p:spPr bwMode="auto">
          <a:xfrm>
            <a:off x="7429500" y="2799656"/>
            <a:ext cx="114300" cy="112712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11" name="Rectangle 24"/>
          <p:cNvSpPr>
            <a:spLocks noChangeArrowheads="1"/>
          </p:cNvSpPr>
          <p:nvPr/>
        </p:nvSpPr>
        <p:spPr bwMode="auto">
          <a:xfrm>
            <a:off x="1345026" y="1950343"/>
            <a:ext cx="8992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Discovery</a:t>
            </a:r>
          </a:p>
        </p:txBody>
      </p:sp>
      <p:sp>
        <p:nvSpPr>
          <p:cNvPr id="161812" name="Rectangle 25"/>
          <p:cNvSpPr>
            <a:spLocks noChangeArrowheads="1"/>
          </p:cNvSpPr>
          <p:nvPr/>
        </p:nvSpPr>
        <p:spPr bwMode="auto">
          <a:xfrm>
            <a:off x="3157675" y="1997968"/>
            <a:ext cx="9696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Validation</a:t>
            </a:r>
          </a:p>
        </p:txBody>
      </p:sp>
      <p:sp>
        <p:nvSpPr>
          <p:cNvPr id="161813" name="Freeform 27"/>
          <p:cNvSpPr>
            <a:spLocks/>
          </p:cNvSpPr>
          <p:nvPr/>
        </p:nvSpPr>
        <p:spPr bwMode="auto">
          <a:xfrm>
            <a:off x="1600200" y="2759968"/>
            <a:ext cx="114300" cy="112713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14" name="Rectangle 28"/>
          <p:cNvSpPr>
            <a:spLocks noChangeArrowheads="1"/>
          </p:cNvSpPr>
          <p:nvPr/>
        </p:nvSpPr>
        <p:spPr bwMode="auto">
          <a:xfrm>
            <a:off x="7141098" y="1997968"/>
            <a:ext cx="8768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Company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15" name="Rectangle 29"/>
          <p:cNvSpPr>
            <a:spLocks noChangeArrowheads="1"/>
          </p:cNvSpPr>
          <p:nvPr/>
        </p:nvSpPr>
        <p:spPr bwMode="auto">
          <a:xfrm>
            <a:off x="5228098" y="1997968"/>
            <a:ext cx="8896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Creation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16" name="Line 30"/>
          <p:cNvSpPr>
            <a:spLocks noChangeShapeType="1"/>
          </p:cNvSpPr>
          <p:nvPr/>
        </p:nvSpPr>
        <p:spPr bwMode="auto">
          <a:xfrm>
            <a:off x="3657600" y="2859981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17" name="Line 31"/>
          <p:cNvSpPr>
            <a:spLocks noChangeShapeType="1"/>
          </p:cNvSpPr>
          <p:nvPr/>
        </p:nvSpPr>
        <p:spPr bwMode="auto">
          <a:xfrm flipH="1">
            <a:off x="1808163" y="3317181"/>
            <a:ext cx="1849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1818" name="Line 32"/>
          <p:cNvSpPr>
            <a:spLocks noChangeShapeType="1"/>
          </p:cNvSpPr>
          <p:nvPr/>
        </p:nvSpPr>
        <p:spPr bwMode="auto">
          <a:xfrm flipV="1">
            <a:off x="1808163" y="2859981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161819" name="Picture 33" descr="stop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20" name="Picture 34" descr="stop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242" y="1896318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21" name="Freeform 12"/>
          <p:cNvSpPr>
            <a:spLocks/>
          </p:cNvSpPr>
          <p:nvPr/>
        </p:nvSpPr>
        <p:spPr bwMode="auto">
          <a:xfrm>
            <a:off x="4000500" y="1693168"/>
            <a:ext cx="107950" cy="106363"/>
          </a:xfrm>
          <a:custGeom>
            <a:avLst/>
            <a:gdLst>
              <a:gd name="T0" fmla="*/ 2147483647 w 68"/>
              <a:gd name="T1" fmla="*/ 0 h 67"/>
              <a:gd name="T2" fmla="*/ 0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2" name="Line 14"/>
          <p:cNvSpPr>
            <a:spLocks noChangeShapeType="1"/>
          </p:cNvSpPr>
          <p:nvPr/>
        </p:nvSpPr>
        <p:spPr bwMode="auto">
          <a:xfrm>
            <a:off x="5929313" y="1675706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3" name="Freeform 15"/>
          <p:cNvSpPr>
            <a:spLocks/>
          </p:cNvSpPr>
          <p:nvPr/>
        </p:nvSpPr>
        <p:spPr bwMode="auto">
          <a:xfrm>
            <a:off x="5945188" y="1623318"/>
            <a:ext cx="107950" cy="106363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4" name="Freeform 17"/>
          <p:cNvSpPr>
            <a:spLocks/>
          </p:cNvSpPr>
          <p:nvPr/>
        </p:nvSpPr>
        <p:spPr bwMode="auto">
          <a:xfrm>
            <a:off x="5537820" y="2783656"/>
            <a:ext cx="114300" cy="112713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5" name="Freeform 22"/>
          <p:cNvSpPr>
            <a:spLocks/>
          </p:cNvSpPr>
          <p:nvPr/>
        </p:nvSpPr>
        <p:spPr bwMode="auto">
          <a:xfrm>
            <a:off x="7639050" y="1586806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1827" name="TextBox 34"/>
          <p:cNvSpPr txBox="1">
            <a:spLocks noChangeArrowheads="1"/>
          </p:cNvSpPr>
          <p:nvPr/>
        </p:nvSpPr>
        <p:spPr bwMode="auto">
          <a:xfrm>
            <a:off x="2286000" y="2912368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Pivot</a:t>
            </a:r>
          </a:p>
        </p:txBody>
      </p:sp>
      <p:sp>
        <p:nvSpPr>
          <p:cNvPr id="37" name="Título 3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Customer</a:t>
            </a:r>
            <a:r>
              <a:rPr lang="pt-BR" dirty="0" smtClean="0"/>
              <a:t> </a:t>
            </a:r>
            <a:r>
              <a:rPr lang="pt-BR" dirty="0" err="1" smtClean="0"/>
              <a:t>Validation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61826" name="Freeform 26"/>
          <p:cNvSpPr>
            <a:spLocks/>
          </p:cNvSpPr>
          <p:nvPr/>
        </p:nvSpPr>
        <p:spPr bwMode="auto">
          <a:xfrm>
            <a:off x="3581400" y="2777431"/>
            <a:ext cx="114300" cy="112712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" name="Espaço Reservado para Conteúdo 2"/>
          <p:cNvSpPr txBox="1">
            <a:spLocks/>
          </p:cNvSpPr>
          <p:nvPr/>
        </p:nvSpPr>
        <p:spPr>
          <a:xfrm>
            <a:off x="467544" y="3861048"/>
            <a:ext cx="7164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3200" dirty="0" smtClean="0">
                <a:cs typeface="Arial" pitchFamily="34" charset="0"/>
              </a:rPr>
              <a:t>Objetivo: Validar os processos comerciais e modelo de negócios</a:t>
            </a:r>
            <a:endParaRPr lang="pt-BR" sz="32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The Pivot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3528" y="1412776"/>
            <a:ext cx="8676456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958013" y="1905000"/>
            <a:ext cx="1271587" cy="12652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719513" y="2755900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735388" y="2703513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143000" y="1905000"/>
            <a:ext cx="1295400" cy="1219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048000" y="1900238"/>
            <a:ext cx="1273175" cy="12239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029200" y="1905000"/>
            <a:ext cx="1273175" cy="12239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2057400" y="1951038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66850" y="2241550"/>
            <a:ext cx="9953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343400" y="2468563"/>
            <a:ext cx="6606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2438400" y="24685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343650" y="24685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18" name="Picture 21" descr="stop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871" y="2177100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23"/>
          <p:cNvSpPr>
            <a:spLocks/>
          </p:cNvSpPr>
          <p:nvPr/>
        </p:nvSpPr>
        <p:spPr bwMode="auto">
          <a:xfrm>
            <a:off x="7429500" y="3087688"/>
            <a:ext cx="114300" cy="112712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7F7F7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304951" y="2238375"/>
            <a:ext cx="9794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Discovery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157675" y="2286000"/>
            <a:ext cx="9696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Validation</a:t>
            </a:r>
          </a:p>
        </p:txBody>
      </p:sp>
      <p:sp>
        <p:nvSpPr>
          <p:cNvPr id="22" name="Freeform 27"/>
          <p:cNvSpPr>
            <a:spLocks/>
          </p:cNvSpPr>
          <p:nvPr/>
        </p:nvSpPr>
        <p:spPr bwMode="auto">
          <a:xfrm>
            <a:off x="1600200" y="3048000"/>
            <a:ext cx="114300" cy="112713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141098" y="2286000"/>
            <a:ext cx="8768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Company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5228098" y="2286000"/>
            <a:ext cx="8896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b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Creation</a:t>
            </a:r>
            <a:endParaRPr 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3657600" y="3148013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H="1">
            <a:off x="1808163" y="3605213"/>
            <a:ext cx="1849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V="1">
            <a:off x="1808163" y="3148013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28" name="Picture 33" descr="stop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stop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242" y="2184350"/>
            <a:ext cx="225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12"/>
          <p:cNvSpPr>
            <a:spLocks/>
          </p:cNvSpPr>
          <p:nvPr/>
        </p:nvSpPr>
        <p:spPr bwMode="auto">
          <a:xfrm>
            <a:off x="4000500" y="1981200"/>
            <a:ext cx="107950" cy="106363"/>
          </a:xfrm>
          <a:custGeom>
            <a:avLst/>
            <a:gdLst>
              <a:gd name="T0" fmla="*/ 2147483647 w 68"/>
              <a:gd name="T1" fmla="*/ 0 h 67"/>
              <a:gd name="T2" fmla="*/ 0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68" y="0"/>
                </a:moveTo>
                <a:lnTo>
                  <a:pt x="0" y="34"/>
                </a:lnTo>
                <a:lnTo>
                  <a:pt x="68" y="67"/>
                </a:lnTo>
                <a:lnTo>
                  <a:pt x="68" y="0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5929313" y="1963738"/>
            <a:ext cx="33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5945188" y="1911350"/>
            <a:ext cx="107950" cy="106363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5537820" y="3071688"/>
            <a:ext cx="114300" cy="112713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" name="Freeform 22"/>
          <p:cNvSpPr>
            <a:spLocks/>
          </p:cNvSpPr>
          <p:nvPr/>
        </p:nvSpPr>
        <p:spPr bwMode="auto">
          <a:xfrm>
            <a:off x="7639050" y="1874838"/>
            <a:ext cx="107950" cy="106362"/>
          </a:xfrm>
          <a:custGeom>
            <a:avLst/>
            <a:gdLst>
              <a:gd name="T0" fmla="*/ 0 w 68"/>
              <a:gd name="T1" fmla="*/ 2147483647 h 67"/>
              <a:gd name="T2" fmla="*/ 2147483647 w 68"/>
              <a:gd name="T3" fmla="*/ 2147483647 h 67"/>
              <a:gd name="T4" fmla="*/ 0 w 68"/>
              <a:gd name="T5" fmla="*/ 0 h 67"/>
              <a:gd name="T6" fmla="*/ 0 w 68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67"/>
              <a:gd name="T14" fmla="*/ 68 w 6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67">
                <a:moveTo>
                  <a:pt x="0" y="67"/>
                </a:moveTo>
                <a:lnTo>
                  <a:pt x="68" y="34"/>
                </a:ln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86000" y="32004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Pivot</a:t>
            </a:r>
          </a:p>
        </p:txBody>
      </p:sp>
      <p:sp>
        <p:nvSpPr>
          <p:cNvPr id="36" name="Freeform 26"/>
          <p:cNvSpPr>
            <a:spLocks/>
          </p:cNvSpPr>
          <p:nvPr/>
        </p:nvSpPr>
        <p:spPr bwMode="auto">
          <a:xfrm>
            <a:off x="3581400" y="3065463"/>
            <a:ext cx="114300" cy="112712"/>
          </a:xfrm>
          <a:custGeom>
            <a:avLst/>
            <a:gdLst>
              <a:gd name="T0" fmla="*/ 2147483647 w 72"/>
              <a:gd name="T1" fmla="*/ 2147483647 h 71"/>
              <a:gd name="T2" fmla="*/ 0 w 72"/>
              <a:gd name="T3" fmla="*/ 0 h 71"/>
              <a:gd name="T4" fmla="*/ 2147483647 w 72"/>
              <a:gd name="T5" fmla="*/ 2147483647 h 71"/>
              <a:gd name="T6" fmla="*/ 2147483647 w 72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71"/>
              <a:gd name="T14" fmla="*/ 72 w 72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71">
                <a:moveTo>
                  <a:pt x="72" y="24"/>
                </a:moveTo>
                <a:lnTo>
                  <a:pt x="0" y="0"/>
                </a:lnTo>
                <a:lnTo>
                  <a:pt x="24" y="71"/>
                </a:lnTo>
                <a:lnTo>
                  <a:pt x="72" y="24"/>
                </a:ln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" name="Espaço Reservado para Conteúdo 2"/>
          <p:cNvSpPr txBox="1">
            <a:spLocks/>
          </p:cNvSpPr>
          <p:nvPr/>
        </p:nvSpPr>
        <p:spPr>
          <a:xfrm>
            <a:off x="1691680" y="4149080"/>
            <a:ext cx="7452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É o coração do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Customer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Development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Rápido, sem crises e oportunista!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farm5.static.flickr.com/4136/4859693386_84b928d4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68952" cy="5004268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pt-BR" dirty="0" err="1" smtClean="0"/>
              <a:t>Customer</a:t>
            </a:r>
            <a:r>
              <a:rPr lang="pt-BR" dirty="0" smtClean="0"/>
              <a:t> </a:t>
            </a:r>
            <a:r>
              <a:rPr lang="pt-BR" dirty="0" err="1" smtClean="0"/>
              <a:t>Development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800" y="431800"/>
            <a:ext cx="9474200" cy="629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sp>
        <p:nvSpPr>
          <p:cNvPr id="150531" name="Rectangle 2"/>
          <p:cNvSpPr>
            <a:spLocks/>
          </p:cNvSpPr>
          <p:nvPr/>
        </p:nvSpPr>
        <p:spPr bwMode="auto">
          <a:xfrm>
            <a:off x="-177800" y="1930400"/>
            <a:ext cx="9474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7200" b="1" dirty="0" err="1" smtClean="0">
                <a:solidFill>
                  <a:srgbClr val="FF0000"/>
                </a:solidFill>
                <a:latin typeface="Helvetica" charset="0"/>
                <a:sym typeface="Lucida Grande" charset="0"/>
              </a:rPr>
              <a:t>Hipóteses</a:t>
            </a:r>
            <a:endParaRPr lang="en-US" sz="7200" b="1" dirty="0" smtClean="0">
              <a:solidFill>
                <a:srgbClr val="FF0000"/>
              </a:solidFill>
              <a:latin typeface="Helvetica" charset="0"/>
              <a:sym typeface="Lucida Grande" charset="0"/>
            </a:endParaRPr>
          </a:p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FF0000"/>
                </a:solidFill>
                <a:latin typeface="Helvetica" charset="0"/>
                <a:sym typeface="Lucida Grande" charset="0"/>
              </a:rPr>
              <a:t>do </a:t>
            </a:r>
            <a:r>
              <a:rPr lang="en-US" sz="7200" b="1" dirty="0" err="1" smtClean="0">
                <a:solidFill>
                  <a:srgbClr val="FF0000"/>
                </a:solidFill>
                <a:latin typeface="Helvetica" charset="0"/>
                <a:sym typeface="Lucida Grande" charset="0"/>
              </a:rPr>
              <a:t>seu</a:t>
            </a:r>
            <a:r>
              <a:rPr lang="en-US" sz="7200" b="1" dirty="0" smtClean="0">
                <a:solidFill>
                  <a:srgbClr val="FF0000"/>
                </a:solidFill>
                <a:latin typeface="Helvetica" charset="0"/>
                <a:sym typeface="Lucida Grande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Helvetica" charset="0"/>
                <a:sym typeface="Lucida Grande" charset="0"/>
              </a:rPr>
              <a:t>negócio</a:t>
            </a:r>
            <a:r>
              <a:rPr lang="en-US" sz="7200" b="1" dirty="0" smtClean="0">
                <a:solidFill>
                  <a:srgbClr val="FF0000"/>
                </a:solidFill>
                <a:latin typeface="Helvetica" charset="0"/>
                <a:sym typeface="Lucida Grande" charset="0"/>
              </a:rPr>
              <a:t>!</a:t>
            </a:r>
            <a:endParaRPr lang="en-US" sz="7200" b="1" dirty="0">
              <a:solidFill>
                <a:srgbClr val="FF0000"/>
              </a:solidFill>
              <a:latin typeface="Helvetica" charset="0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Rectangle 5"/>
          <p:cNvSpPr>
            <a:spLocks/>
          </p:cNvSpPr>
          <p:nvPr/>
        </p:nvSpPr>
        <p:spPr bwMode="auto">
          <a:xfrm>
            <a:off x="0" y="34448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4800" dirty="0" err="1" smtClean="0">
                <a:latin typeface="Lucida Grande" charset="0"/>
                <a:sym typeface="Lucida Grande" charset="0"/>
              </a:rPr>
              <a:t>Segmentos</a:t>
            </a:r>
            <a:r>
              <a:rPr lang="en-US" sz="4800" dirty="0" smtClean="0">
                <a:latin typeface="Lucida Grande" charset="0"/>
                <a:sym typeface="Lucida Grande" charset="0"/>
              </a:rPr>
              <a:t> de </a:t>
            </a:r>
            <a:r>
              <a:rPr lang="en-US" sz="4800" dirty="0" err="1" smtClean="0">
                <a:latin typeface="Lucida Grande" charset="0"/>
                <a:sym typeface="Lucida Grande" charset="0"/>
              </a:rPr>
              <a:t>Clientes</a:t>
            </a:r>
            <a:endParaRPr lang="en-US" sz="4800" dirty="0">
              <a:latin typeface="Lucida Grande" charset="0"/>
              <a:sym typeface="Lucida Grande" charset="0"/>
            </a:endParaRPr>
          </a:p>
        </p:txBody>
      </p:sp>
      <p:sp>
        <p:nvSpPr>
          <p:cNvPr id="140293" name="Rectangle 7"/>
          <p:cNvSpPr>
            <a:spLocks/>
          </p:cNvSpPr>
          <p:nvPr/>
        </p:nvSpPr>
        <p:spPr bwMode="auto">
          <a:xfrm>
            <a:off x="914400" y="5448300"/>
            <a:ext cx="73152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dirty="0">
                <a:latin typeface="Lucida Grande" charset="0"/>
                <a:sym typeface="Lucida Grande" charset="0"/>
              </a:rPr>
              <a:t>which customers and users are you serving?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41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Rectangle 5"/>
          <p:cNvSpPr>
            <a:spLocks/>
          </p:cNvSpPr>
          <p:nvPr/>
        </p:nvSpPr>
        <p:spPr bwMode="auto">
          <a:xfrm>
            <a:off x="0" y="34448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4800" dirty="0" err="1" smtClean="0">
                <a:latin typeface="Lucida Grande" charset="0"/>
                <a:sym typeface="Lucida Grande" charset="0"/>
              </a:rPr>
              <a:t>Propostas</a:t>
            </a:r>
            <a:r>
              <a:rPr lang="en-US" sz="4800" dirty="0" smtClean="0">
                <a:latin typeface="Lucida Grande" charset="0"/>
                <a:sym typeface="Lucida Grande" charset="0"/>
              </a:rPr>
              <a:t> de Valor</a:t>
            </a:r>
            <a:endParaRPr lang="en-US" sz="4800" dirty="0">
              <a:latin typeface="Lucida Grande" charset="0"/>
              <a:sym typeface="Lucida Grande" charset="0"/>
            </a:endParaRPr>
          </a:p>
        </p:txBody>
      </p:sp>
      <p:sp>
        <p:nvSpPr>
          <p:cNvPr id="141317" name="Rectangle 7"/>
          <p:cNvSpPr>
            <a:spLocks/>
          </p:cNvSpPr>
          <p:nvPr/>
        </p:nvSpPr>
        <p:spPr bwMode="auto">
          <a:xfrm>
            <a:off x="1028700" y="5461000"/>
            <a:ext cx="70739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dirty="0">
                <a:latin typeface="Lucida Grande" charset="0"/>
                <a:sym typeface="Lucida Grande" charset="0"/>
              </a:rPr>
              <a:t>what are you offering them? what is that </a:t>
            </a:r>
          </a:p>
          <a:p>
            <a:pPr algn="ctr"/>
            <a:r>
              <a:rPr lang="en-US" sz="2400" dirty="0">
                <a:latin typeface="Lucida Grande" charset="0"/>
                <a:sym typeface="Lucida Grande" charset="0"/>
              </a:rPr>
              <a:t>getting done for them? do they care?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692696"/>
            <a:ext cx="7772400" cy="450021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Tenho uma idéia fantástica!</a:t>
            </a:r>
            <a:b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 Vou ficar rico em um mês!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42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Rectangle 5"/>
          <p:cNvSpPr>
            <a:spLocks/>
          </p:cNvSpPr>
          <p:nvPr/>
        </p:nvSpPr>
        <p:spPr bwMode="auto">
          <a:xfrm>
            <a:off x="0" y="34448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4800" dirty="0" err="1" smtClean="0">
                <a:latin typeface="Lucida Grande" charset="0"/>
                <a:sym typeface="Lucida Grande" charset="0"/>
              </a:rPr>
              <a:t>Canais</a:t>
            </a:r>
            <a:endParaRPr lang="en-US" sz="4800" dirty="0">
              <a:latin typeface="Lucida Grande" charset="0"/>
              <a:sym typeface="Lucida Grande" charset="0"/>
            </a:endParaRPr>
          </a:p>
        </p:txBody>
      </p:sp>
      <p:sp>
        <p:nvSpPr>
          <p:cNvPr id="142341" name="Rectangle 7"/>
          <p:cNvSpPr>
            <a:spLocks/>
          </p:cNvSpPr>
          <p:nvPr/>
        </p:nvSpPr>
        <p:spPr bwMode="auto">
          <a:xfrm>
            <a:off x="685800" y="5435600"/>
            <a:ext cx="77597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dirty="0">
                <a:latin typeface="Lucida Grande" charset="0"/>
                <a:sym typeface="Lucida Grande" charset="0"/>
              </a:rPr>
              <a:t>how does each customer segment </a:t>
            </a:r>
            <a:r>
              <a:rPr lang="en-US" sz="2400" u="sng" dirty="0">
                <a:latin typeface="Lucida Grande" charset="0"/>
                <a:sym typeface="Lucida Grande" charset="0"/>
              </a:rPr>
              <a:t>want</a:t>
            </a:r>
            <a:r>
              <a:rPr lang="en-US" sz="2400" dirty="0">
                <a:latin typeface="Lucida Grande" charset="0"/>
                <a:sym typeface="Lucida Grande" charset="0"/>
              </a:rPr>
              <a:t> to be reached?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Rectangle 5"/>
          <p:cNvSpPr>
            <a:spLocks/>
          </p:cNvSpPr>
          <p:nvPr/>
        </p:nvSpPr>
        <p:spPr bwMode="auto">
          <a:xfrm>
            <a:off x="0" y="34448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4800" dirty="0" err="1" smtClean="0">
                <a:latin typeface="Lucida Grande" charset="0"/>
                <a:sym typeface="Lucida Grande" charset="0"/>
              </a:rPr>
              <a:t>Relacionamento</a:t>
            </a:r>
            <a:r>
              <a:rPr lang="en-US" sz="4800" dirty="0" smtClean="0">
                <a:latin typeface="Lucida Grande" charset="0"/>
                <a:sym typeface="Lucida Grande" charset="0"/>
              </a:rPr>
              <a:t> com </a:t>
            </a:r>
            <a:r>
              <a:rPr lang="en-US" sz="4800" dirty="0" err="1" smtClean="0">
                <a:latin typeface="Lucida Grande" charset="0"/>
                <a:sym typeface="Lucida Grande" charset="0"/>
              </a:rPr>
              <a:t>Clientes</a:t>
            </a:r>
            <a:endParaRPr lang="en-US" sz="4800" dirty="0">
              <a:latin typeface="Lucida Grande" charset="0"/>
              <a:sym typeface="Lucida Grande" charset="0"/>
            </a:endParaRPr>
          </a:p>
        </p:txBody>
      </p:sp>
      <p:sp>
        <p:nvSpPr>
          <p:cNvPr id="143365" name="Rectangle 7"/>
          <p:cNvSpPr>
            <a:spLocks/>
          </p:cNvSpPr>
          <p:nvPr/>
        </p:nvSpPr>
        <p:spPr bwMode="auto">
          <a:xfrm>
            <a:off x="228600" y="5435600"/>
            <a:ext cx="86868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dirty="0">
                <a:latin typeface="Lucida Grande" charset="0"/>
                <a:sym typeface="Lucida Grande" charset="0"/>
              </a:rPr>
              <a:t>what relationships are you establishing with each segment? </a:t>
            </a:r>
            <a:r>
              <a:rPr lang="en-US" sz="2400" dirty="0" smtClean="0">
                <a:latin typeface="Lucida Grande" charset="0"/>
                <a:sym typeface="Lucida Grande" charset="0"/>
              </a:rPr>
              <a:t>personal? automated? </a:t>
            </a:r>
            <a:endParaRPr lang="en-US" sz="2400" dirty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44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Rectangle 5"/>
          <p:cNvSpPr>
            <a:spLocks/>
          </p:cNvSpPr>
          <p:nvPr/>
        </p:nvSpPr>
        <p:spPr bwMode="auto">
          <a:xfrm>
            <a:off x="0" y="34448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4800" dirty="0" err="1" smtClean="0">
                <a:latin typeface="Lucida Grande" charset="0"/>
                <a:sym typeface="Lucida Grande" charset="0"/>
              </a:rPr>
              <a:t>Fontes</a:t>
            </a:r>
            <a:r>
              <a:rPr lang="en-US" sz="4800" dirty="0" smtClean="0">
                <a:latin typeface="Lucida Grande" charset="0"/>
                <a:sym typeface="Lucida Grande" charset="0"/>
              </a:rPr>
              <a:t> de </a:t>
            </a:r>
            <a:r>
              <a:rPr lang="en-US" sz="4800" dirty="0" err="1" smtClean="0">
                <a:latin typeface="Lucida Grande" charset="0"/>
                <a:sym typeface="Lucida Grande" charset="0"/>
              </a:rPr>
              <a:t>Receita</a:t>
            </a:r>
            <a:endParaRPr lang="en-US" sz="4800" dirty="0">
              <a:latin typeface="Lucida Grande" charset="0"/>
              <a:sym typeface="Lucida Grande" charset="0"/>
            </a:endParaRPr>
          </a:p>
        </p:txBody>
      </p:sp>
      <p:sp>
        <p:nvSpPr>
          <p:cNvPr id="144389" name="Rectangle 7"/>
          <p:cNvSpPr>
            <a:spLocks/>
          </p:cNvSpPr>
          <p:nvPr/>
        </p:nvSpPr>
        <p:spPr bwMode="auto">
          <a:xfrm>
            <a:off x="368300" y="5448300"/>
            <a:ext cx="83947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dirty="0">
                <a:latin typeface="Lucida Grande" charset="0"/>
                <a:sym typeface="Lucida Grande" charset="0"/>
              </a:rPr>
              <a:t>what are customers really </a:t>
            </a:r>
            <a:r>
              <a:rPr lang="en-US" sz="2400" u="sng" dirty="0">
                <a:latin typeface="Lucida Grande" charset="0"/>
                <a:sym typeface="Lucida Grande" charset="0"/>
              </a:rPr>
              <a:t>willing</a:t>
            </a:r>
            <a:r>
              <a:rPr lang="en-US" sz="2400" dirty="0">
                <a:latin typeface="Lucida Grande" charset="0"/>
                <a:sym typeface="Lucida Grande" charset="0"/>
              </a:rPr>
              <a:t> to pay for? how? </a:t>
            </a:r>
          </a:p>
          <a:p>
            <a:pPr algn="ctr"/>
            <a:r>
              <a:rPr lang="en-US" sz="2400" dirty="0">
                <a:latin typeface="Lucida Grande" charset="0"/>
                <a:sym typeface="Lucida Grande" charset="0"/>
              </a:rPr>
              <a:t>are you generating transactional or recurring revenues?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45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Rectangle 5"/>
          <p:cNvSpPr>
            <a:spLocks/>
          </p:cNvSpPr>
          <p:nvPr/>
        </p:nvSpPr>
        <p:spPr bwMode="auto">
          <a:xfrm>
            <a:off x="0" y="34448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4800" dirty="0" err="1" smtClean="0">
                <a:latin typeface="Lucida Grande" charset="0"/>
                <a:sym typeface="Lucida Grande" charset="0"/>
              </a:rPr>
              <a:t>Recursos</a:t>
            </a:r>
            <a:r>
              <a:rPr lang="en-US" sz="4800" dirty="0" smtClean="0">
                <a:latin typeface="Lucida Grande" charset="0"/>
                <a:sym typeface="Lucida Grande" charset="0"/>
              </a:rPr>
              <a:t> </a:t>
            </a:r>
            <a:r>
              <a:rPr lang="en-US" sz="4800" dirty="0" err="1" smtClean="0">
                <a:latin typeface="Lucida Grande" charset="0"/>
                <a:sym typeface="Lucida Grande" charset="0"/>
              </a:rPr>
              <a:t>Chave</a:t>
            </a:r>
            <a:endParaRPr lang="en-US" sz="4800" dirty="0">
              <a:latin typeface="Lucida Grande" charset="0"/>
              <a:sym typeface="Lucida Grande" charset="0"/>
            </a:endParaRPr>
          </a:p>
        </p:txBody>
      </p:sp>
      <p:sp>
        <p:nvSpPr>
          <p:cNvPr id="145413" name="Rectangle 7"/>
          <p:cNvSpPr>
            <a:spLocks/>
          </p:cNvSpPr>
          <p:nvPr/>
        </p:nvSpPr>
        <p:spPr bwMode="auto">
          <a:xfrm>
            <a:off x="762000" y="5422900"/>
            <a:ext cx="74676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>
                <a:latin typeface="Lucida Grande" charset="0"/>
                <a:sym typeface="Lucida Grande" charset="0"/>
              </a:rPr>
              <a:t>which resources underpin your business model? which assets are essential?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C1611EC6-1AB7-451B-9F91-7D4C0A849F9D}" type="slidenum">
              <a:rPr lang="en-US" sz="1200">
                <a:solidFill>
                  <a:srgbClr val="878787"/>
                </a:solidFill>
                <a:latin typeface="Lucida Grande" charset="0"/>
                <a:sym typeface="Lucida Grande" charset="0"/>
              </a:rPr>
              <a:pPr algn="r"/>
              <a:t>34</a:t>
            </a:fld>
            <a:endParaRPr lang="en-US" sz="1200">
              <a:solidFill>
                <a:srgbClr val="878787"/>
              </a:solidFill>
              <a:latin typeface="Lucida Grande" charset="0"/>
              <a:sym typeface="Lucida Grande" charset="0"/>
            </a:endParaRP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7" name="Rectangle 5"/>
          <p:cNvSpPr>
            <a:spLocks/>
          </p:cNvSpPr>
          <p:nvPr/>
        </p:nvSpPr>
        <p:spPr bwMode="auto">
          <a:xfrm>
            <a:off x="0" y="34448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4800" dirty="0" err="1" smtClean="0">
                <a:latin typeface="Lucida Grande" charset="0"/>
                <a:sym typeface="Lucida Grande" charset="0"/>
              </a:rPr>
              <a:t>Atividades</a:t>
            </a:r>
            <a:r>
              <a:rPr lang="en-US" sz="4800" dirty="0" smtClean="0">
                <a:latin typeface="Lucida Grande" charset="0"/>
                <a:sym typeface="Lucida Grande" charset="0"/>
              </a:rPr>
              <a:t> </a:t>
            </a:r>
            <a:r>
              <a:rPr lang="en-US" sz="4800" dirty="0" err="1" smtClean="0">
                <a:latin typeface="Lucida Grande" charset="0"/>
                <a:sym typeface="Lucida Grande" charset="0"/>
              </a:rPr>
              <a:t>Chave</a:t>
            </a:r>
            <a:endParaRPr lang="en-US" sz="4800" dirty="0">
              <a:latin typeface="Lucida Grande" charset="0"/>
              <a:sym typeface="Lucida Grande" charset="0"/>
            </a:endParaRPr>
          </a:p>
        </p:txBody>
      </p:sp>
      <p:sp>
        <p:nvSpPr>
          <p:cNvPr id="146438" name="Rectangle 7"/>
          <p:cNvSpPr>
            <a:spLocks/>
          </p:cNvSpPr>
          <p:nvPr/>
        </p:nvSpPr>
        <p:spPr bwMode="auto">
          <a:xfrm>
            <a:off x="1308100" y="5410200"/>
            <a:ext cx="74549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>
                <a:latin typeface="Lucida Grande" charset="0"/>
                <a:sym typeface="Lucida Grande" charset="0"/>
              </a:rPr>
              <a:t>which activities do you need to perform well in your business model? what is crucial?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47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Rectangle 5"/>
          <p:cNvSpPr>
            <a:spLocks/>
          </p:cNvSpPr>
          <p:nvPr/>
        </p:nvSpPr>
        <p:spPr bwMode="auto">
          <a:xfrm>
            <a:off x="0" y="34448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4800" dirty="0" err="1" smtClean="0">
                <a:latin typeface="Lucida Grande" charset="0"/>
                <a:sym typeface="Lucida Grande" charset="0"/>
              </a:rPr>
              <a:t>Parceiros</a:t>
            </a:r>
            <a:r>
              <a:rPr lang="en-US" sz="4800" dirty="0" smtClean="0">
                <a:latin typeface="Lucida Grande" charset="0"/>
                <a:sym typeface="Lucida Grande" charset="0"/>
              </a:rPr>
              <a:t> </a:t>
            </a:r>
            <a:r>
              <a:rPr lang="en-US" sz="4800" dirty="0" err="1" smtClean="0">
                <a:latin typeface="Lucida Grande" charset="0"/>
                <a:sym typeface="Lucida Grande" charset="0"/>
              </a:rPr>
              <a:t>Chave</a:t>
            </a:r>
            <a:endParaRPr lang="en-US" sz="4800" dirty="0">
              <a:latin typeface="Lucida Grande" charset="0"/>
              <a:sym typeface="Lucida Grande" charset="0"/>
            </a:endParaRPr>
          </a:p>
        </p:txBody>
      </p:sp>
      <p:sp>
        <p:nvSpPr>
          <p:cNvPr id="147461" name="Rectangle 7"/>
          <p:cNvSpPr>
            <a:spLocks/>
          </p:cNvSpPr>
          <p:nvPr/>
        </p:nvSpPr>
        <p:spPr bwMode="auto">
          <a:xfrm>
            <a:off x="939800" y="5435600"/>
            <a:ext cx="7823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dirty="0">
                <a:latin typeface="Lucida Grande" charset="0"/>
                <a:sym typeface="Lucida Grande" charset="0"/>
              </a:rPr>
              <a:t>which partners and suppliers leverage your model? </a:t>
            </a:r>
          </a:p>
          <a:p>
            <a:pPr algn="ctr"/>
            <a:r>
              <a:rPr lang="en-US" sz="2400" dirty="0">
                <a:latin typeface="Lucida Grande" charset="0"/>
                <a:sym typeface="Lucida Grande" charset="0"/>
              </a:rPr>
              <a:t>who do you need to rely on?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r>
              <a: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            </a:t>
            </a:r>
          </a:p>
        </p:txBody>
      </p:sp>
      <p:pic>
        <p:nvPicPr>
          <p:cNvPr id="148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87630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Rectangle 5"/>
          <p:cNvSpPr>
            <a:spLocks/>
          </p:cNvSpPr>
          <p:nvPr/>
        </p:nvSpPr>
        <p:spPr bwMode="auto">
          <a:xfrm>
            <a:off x="0" y="344488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4800" dirty="0" err="1" smtClean="0">
                <a:latin typeface="Lucida Grande" charset="0"/>
                <a:sym typeface="Lucida Grande" charset="0"/>
              </a:rPr>
              <a:t>Estrutura</a:t>
            </a:r>
            <a:r>
              <a:rPr lang="en-US" sz="4800" dirty="0" smtClean="0">
                <a:latin typeface="Lucida Grande" charset="0"/>
                <a:sym typeface="Lucida Grande" charset="0"/>
              </a:rPr>
              <a:t> de </a:t>
            </a:r>
            <a:r>
              <a:rPr lang="en-US" sz="4800" dirty="0" err="1" smtClean="0">
                <a:latin typeface="Lucida Grande" charset="0"/>
                <a:sym typeface="Lucida Grande" charset="0"/>
              </a:rPr>
              <a:t>Custos</a:t>
            </a:r>
            <a:endParaRPr lang="en-US" sz="4800" dirty="0">
              <a:latin typeface="Lucida Grande" charset="0"/>
              <a:sym typeface="Lucida Grande" charset="0"/>
            </a:endParaRPr>
          </a:p>
        </p:txBody>
      </p:sp>
      <p:sp>
        <p:nvSpPr>
          <p:cNvPr id="148485" name="Rectangle 7"/>
          <p:cNvSpPr>
            <a:spLocks/>
          </p:cNvSpPr>
          <p:nvPr/>
        </p:nvSpPr>
        <p:spPr bwMode="auto">
          <a:xfrm>
            <a:off x="685800" y="5435600"/>
            <a:ext cx="77597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>
                <a:latin typeface="Lucida Grande" charset="0"/>
                <a:sym typeface="Lucida Grande" charset="0"/>
              </a:rPr>
              <a:t>what is the resulting cost structure? </a:t>
            </a:r>
          </a:p>
          <a:p>
            <a:pPr algn="ctr"/>
            <a:r>
              <a:rPr lang="en-US" sz="2400">
                <a:latin typeface="Lucida Grande" charset="0"/>
                <a:sym typeface="Lucida Grande" charset="0"/>
              </a:rPr>
              <a:t>which key elements drive your costs?</a:t>
            </a:r>
          </a:p>
        </p:txBody>
      </p:sp>
    </p:spTree>
  </p:cSld>
  <p:clrMapOvr>
    <a:masterClrMapping/>
  </p:clrMapOvr>
  <p:transition spd="slow" advClick="0" advTm="25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/>
          </p:cNvSpPr>
          <p:nvPr/>
        </p:nvSpPr>
        <p:spPr bwMode="auto">
          <a:xfrm>
            <a:off x="0" y="-63500"/>
            <a:ext cx="9144000" cy="7035800"/>
          </a:xfrm>
          <a:prstGeom prst="rect">
            <a:avLst/>
          </a:prstGeom>
          <a:solidFill>
            <a:srgbClr val="E0DCD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7CD5380-0644-411F-B5B6-BED626551ED4}" type="slidenum">
              <a:rPr lang="en-US" sz="1200">
                <a:solidFill>
                  <a:srgbClr val="878787"/>
                </a:solidFill>
                <a:latin typeface="Lucida Grande" charset="0"/>
                <a:sym typeface="Lucida Grande" charset="0"/>
              </a:rPr>
              <a:pPr algn="r"/>
              <a:t>37</a:t>
            </a:fld>
            <a:endParaRPr lang="en-US" sz="1200">
              <a:solidFill>
                <a:srgbClr val="878787"/>
              </a:solidFill>
              <a:latin typeface="Lucida Grande" charset="0"/>
              <a:sym typeface="Lucida Grande" charset="0"/>
            </a:endParaRP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0" name="Rectangle 6"/>
          <p:cNvSpPr>
            <a:spLocks/>
          </p:cNvSpPr>
          <p:nvPr/>
        </p:nvSpPr>
        <p:spPr bwMode="auto">
          <a:xfrm>
            <a:off x="7886700" y="1882775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dirty="0" err="1" smtClean="0">
                <a:latin typeface="Lucida Grande" charset="0"/>
                <a:sym typeface="Lucida Grande" charset="0"/>
              </a:rPr>
              <a:t>Segmentos</a:t>
            </a:r>
            <a:r>
              <a:rPr lang="en-US" dirty="0" smtClean="0">
                <a:latin typeface="Lucida Grande" charset="0"/>
                <a:sym typeface="Lucida Grande" charset="0"/>
              </a:rPr>
              <a:t> de </a:t>
            </a:r>
            <a:r>
              <a:rPr lang="en-US" dirty="0" err="1" smtClean="0">
                <a:latin typeface="Lucida Grande" charset="0"/>
                <a:sym typeface="Lucida Grande" charset="0"/>
              </a:rPr>
              <a:t>Clientes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9511" name="Rectangle 7"/>
          <p:cNvSpPr>
            <a:spLocks/>
          </p:cNvSpPr>
          <p:nvPr/>
        </p:nvSpPr>
        <p:spPr bwMode="auto">
          <a:xfrm>
            <a:off x="-50800" y="1882775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dirty="0" err="1" smtClean="0">
                <a:latin typeface="Lucida Grande" charset="0"/>
                <a:sym typeface="Lucida Grande" charset="0"/>
              </a:rPr>
              <a:t>Parceiros</a:t>
            </a:r>
            <a:endParaRPr lang="en-US" dirty="0" smtClean="0">
              <a:latin typeface="Lucida Grande" charset="0"/>
              <a:sym typeface="Lucida Grande" charset="0"/>
            </a:endParaRPr>
          </a:p>
          <a:p>
            <a:pPr algn="r"/>
            <a:r>
              <a:rPr lang="en-US" dirty="0" err="1" smtClean="0">
                <a:latin typeface="Lucida Grande" charset="0"/>
                <a:sym typeface="Lucida Grande" charset="0"/>
              </a:rPr>
              <a:t>chave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9512" name="Rectangle 8"/>
          <p:cNvSpPr>
            <a:spLocks/>
          </p:cNvSpPr>
          <p:nvPr/>
        </p:nvSpPr>
        <p:spPr bwMode="auto">
          <a:xfrm>
            <a:off x="-127000" y="5410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dirty="0" err="1" smtClean="0">
                <a:latin typeface="Lucida Grande" charset="0"/>
                <a:sym typeface="Lucida Grande" charset="0"/>
              </a:rPr>
              <a:t>Estrutura</a:t>
            </a:r>
            <a:endParaRPr lang="en-US" dirty="0" smtClean="0">
              <a:latin typeface="Lucida Grande" charset="0"/>
              <a:sym typeface="Lucida Grande" charset="0"/>
            </a:endParaRPr>
          </a:p>
          <a:p>
            <a:pPr algn="r"/>
            <a:r>
              <a:rPr lang="en-US" dirty="0" smtClean="0">
                <a:latin typeface="Lucida Grande" charset="0"/>
                <a:sym typeface="Lucida Grande" charset="0"/>
              </a:rPr>
              <a:t>de </a:t>
            </a:r>
            <a:r>
              <a:rPr lang="en-US" dirty="0" err="1" smtClean="0">
                <a:latin typeface="Lucida Grande" charset="0"/>
                <a:sym typeface="Lucida Grande" charset="0"/>
              </a:rPr>
              <a:t>custos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9513" name="Rectangle 9"/>
          <p:cNvSpPr>
            <a:spLocks/>
          </p:cNvSpPr>
          <p:nvPr/>
        </p:nvSpPr>
        <p:spPr bwMode="auto">
          <a:xfrm>
            <a:off x="7886700" y="5410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dirty="0" err="1" smtClean="0">
                <a:latin typeface="Lucida Grande" charset="0"/>
                <a:sym typeface="Lucida Grande" charset="0"/>
              </a:rPr>
              <a:t>Fontes</a:t>
            </a:r>
            <a:r>
              <a:rPr lang="en-US" dirty="0" smtClean="0">
                <a:latin typeface="Lucida Grande" charset="0"/>
                <a:sym typeface="Lucida Grande" charset="0"/>
              </a:rPr>
              <a:t> de </a:t>
            </a:r>
            <a:r>
              <a:rPr lang="en-US" dirty="0" err="1" smtClean="0">
                <a:latin typeface="Lucida Grande" charset="0"/>
                <a:sym typeface="Lucida Grande" charset="0"/>
              </a:rPr>
              <a:t>receita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9514" name="Rectangle 10"/>
          <p:cNvSpPr>
            <a:spLocks/>
          </p:cNvSpPr>
          <p:nvPr/>
        </p:nvSpPr>
        <p:spPr bwMode="auto">
          <a:xfrm>
            <a:off x="6235700" y="6010275"/>
            <a:ext cx="144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dirty="0" err="1" smtClean="0">
                <a:latin typeface="Lucida Grande" charset="0"/>
                <a:sym typeface="Lucida Grande" charset="0"/>
              </a:rPr>
              <a:t>Canais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9515" name="Rectangle 11"/>
          <p:cNvSpPr>
            <a:spLocks/>
          </p:cNvSpPr>
          <p:nvPr/>
        </p:nvSpPr>
        <p:spPr bwMode="auto">
          <a:xfrm>
            <a:off x="6705600" y="3302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dirty="0" err="1" smtClean="0">
                <a:latin typeface="Lucida Grande" charset="0"/>
                <a:sym typeface="Lucida Grande" charset="0"/>
              </a:rPr>
              <a:t>Relacionamento</a:t>
            </a:r>
            <a:r>
              <a:rPr lang="en-US" dirty="0" smtClean="0">
                <a:latin typeface="Lucida Grande" charset="0"/>
                <a:sym typeface="Lucida Grande" charset="0"/>
              </a:rPr>
              <a:t> com </a:t>
            </a:r>
            <a:r>
              <a:rPr lang="en-US" dirty="0" err="1" smtClean="0">
                <a:latin typeface="Lucida Grande" charset="0"/>
                <a:sym typeface="Lucida Grande" charset="0"/>
              </a:rPr>
              <a:t>Clientes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9516" name="Rectangle 12"/>
          <p:cNvSpPr>
            <a:spLocks/>
          </p:cNvSpPr>
          <p:nvPr/>
        </p:nvSpPr>
        <p:spPr bwMode="auto">
          <a:xfrm>
            <a:off x="1092200" y="330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dirty="0" err="1" smtClean="0">
                <a:latin typeface="Lucida Grande" charset="0"/>
                <a:sym typeface="Lucida Grande" charset="0"/>
              </a:rPr>
              <a:t>Atividades</a:t>
            </a:r>
            <a:r>
              <a:rPr lang="en-US" dirty="0" smtClean="0">
                <a:latin typeface="Lucida Grande" charset="0"/>
                <a:sym typeface="Lucida Grande" charset="0"/>
              </a:rPr>
              <a:t> </a:t>
            </a:r>
            <a:r>
              <a:rPr lang="en-US" dirty="0" err="1" smtClean="0">
                <a:latin typeface="Lucida Grande" charset="0"/>
                <a:sym typeface="Lucida Grande" charset="0"/>
              </a:rPr>
              <a:t>Chave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9517" name="Rectangle 13"/>
          <p:cNvSpPr>
            <a:spLocks/>
          </p:cNvSpPr>
          <p:nvPr/>
        </p:nvSpPr>
        <p:spPr bwMode="auto">
          <a:xfrm>
            <a:off x="1143000" y="5705475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dirty="0" err="1" smtClean="0">
                <a:latin typeface="Lucida Grande" charset="0"/>
                <a:sym typeface="Lucida Grande" charset="0"/>
              </a:rPr>
              <a:t>Recursos</a:t>
            </a:r>
            <a:endParaRPr lang="en-US" dirty="0" smtClean="0">
              <a:latin typeface="Lucida Grande" charset="0"/>
              <a:sym typeface="Lucida Grande" charset="0"/>
            </a:endParaRPr>
          </a:p>
          <a:p>
            <a:pPr algn="r"/>
            <a:r>
              <a:rPr lang="en-US" dirty="0" err="1" smtClean="0">
                <a:latin typeface="Lucida Grande" charset="0"/>
                <a:sym typeface="Lucida Grande" charset="0"/>
              </a:rPr>
              <a:t>Chave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9518" name="Rectangle 14"/>
          <p:cNvSpPr>
            <a:spLocks/>
          </p:cNvSpPr>
          <p:nvPr/>
        </p:nvSpPr>
        <p:spPr bwMode="auto">
          <a:xfrm>
            <a:off x="3771900" y="304800"/>
            <a:ext cx="1587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dirty="0" err="1" smtClean="0">
                <a:latin typeface="Lucida Grande" charset="0"/>
                <a:sym typeface="Lucida Grande" charset="0"/>
              </a:rPr>
              <a:t>Propostas</a:t>
            </a:r>
            <a:r>
              <a:rPr lang="en-US" dirty="0" smtClean="0">
                <a:latin typeface="Lucida Grande" charset="0"/>
                <a:sym typeface="Lucida Grande" charset="0"/>
              </a:rPr>
              <a:t> de Valor</a:t>
            </a:r>
            <a:endParaRPr 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9519" name="Line 15"/>
          <p:cNvSpPr>
            <a:spLocks noChangeShapeType="1"/>
          </p:cNvSpPr>
          <p:nvPr/>
        </p:nvSpPr>
        <p:spPr bwMode="auto">
          <a:xfrm rot="10800000" flipH="1">
            <a:off x="6705600" y="1011238"/>
            <a:ext cx="1447800" cy="0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0" name="Line 16"/>
          <p:cNvSpPr>
            <a:spLocks noChangeShapeType="1"/>
          </p:cNvSpPr>
          <p:nvPr/>
        </p:nvSpPr>
        <p:spPr bwMode="auto">
          <a:xfrm>
            <a:off x="3962400" y="1011238"/>
            <a:ext cx="1219200" cy="4762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1371600" y="1011238"/>
            <a:ext cx="990600" cy="6350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2" name="Line 18"/>
          <p:cNvSpPr>
            <a:spLocks noChangeShapeType="1"/>
          </p:cNvSpPr>
          <p:nvPr/>
        </p:nvSpPr>
        <p:spPr bwMode="auto">
          <a:xfrm>
            <a:off x="152400" y="2590800"/>
            <a:ext cx="914400" cy="1588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3" name="Line 19"/>
          <p:cNvSpPr>
            <a:spLocks noChangeShapeType="1"/>
          </p:cNvSpPr>
          <p:nvPr/>
        </p:nvSpPr>
        <p:spPr bwMode="auto">
          <a:xfrm>
            <a:off x="7924800" y="2590800"/>
            <a:ext cx="1143000" cy="1588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>
            <a:off x="152400" y="6096000"/>
            <a:ext cx="990600" cy="1588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 rot="10800000" flipH="1">
            <a:off x="1371600" y="6399213"/>
            <a:ext cx="1143000" cy="0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 rot="10800000" flipH="1">
            <a:off x="6248400" y="6399213"/>
            <a:ext cx="1143000" cy="0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7" name="Line 23"/>
          <p:cNvSpPr>
            <a:spLocks noChangeShapeType="1"/>
          </p:cNvSpPr>
          <p:nvPr/>
        </p:nvSpPr>
        <p:spPr bwMode="auto">
          <a:xfrm rot="10800000" flipH="1">
            <a:off x="7924800" y="6096000"/>
            <a:ext cx="914400" cy="1588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 flipH="1">
            <a:off x="4570413" y="1012825"/>
            <a:ext cx="1587" cy="663575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>
            <a:off x="2362200" y="1017588"/>
            <a:ext cx="990600" cy="657225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 flipH="1">
            <a:off x="6096000" y="1017588"/>
            <a:ext cx="609600" cy="354012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31" name="Line 27"/>
          <p:cNvSpPr>
            <a:spLocks noChangeShapeType="1"/>
          </p:cNvSpPr>
          <p:nvPr/>
        </p:nvSpPr>
        <p:spPr bwMode="auto">
          <a:xfrm flipH="1">
            <a:off x="1066800" y="2438400"/>
            <a:ext cx="457200" cy="153988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32" name="Line 28"/>
          <p:cNvSpPr>
            <a:spLocks noChangeShapeType="1"/>
          </p:cNvSpPr>
          <p:nvPr/>
        </p:nvSpPr>
        <p:spPr bwMode="auto">
          <a:xfrm rot="10800000">
            <a:off x="7543800" y="2436813"/>
            <a:ext cx="381000" cy="155575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33" name="Line 29"/>
          <p:cNvSpPr>
            <a:spLocks noChangeShapeType="1"/>
          </p:cNvSpPr>
          <p:nvPr/>
        </p:nvSpPr>
        <p:spPr bwMode="auto">
          <a:xfrm rot="10800000">
            <a:off x="7010400" y="5105400"/>
            <a:ext cx="914400" cy="990600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34" name="Line 30"/>
          <p:cNvSpPr>
            <a:spLocks noChangeShapeType="1"/>
          </p:cNvSpPr>
          <p:nvPr/>
        </p:nvSpPr>
        <p:spPr bwMode="auto">
          <a:xfrm rot="10800000">
            <a:off x="5181600" y="3505200"/>
            <a:ext cx="1066800" cy="2895600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35" name="Line 31"/>
          <p:cNvSpPr>
            <a:spLocks noChangeShapeType="1"/>
          </p:cNvSpPr>
          <p:nvPr/>
        </p:nvSpPr>
        <p:spPr bwMode="auto">
          <a:xfrm rot="10800000" flipH="1">
            <a:off x="2513013" y="3962400"/>
            <a:ext cx="990600" cy="2436813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49536" name="Line 32"/>
          <p:cNvSpPr>
            <a:spLocks noChangeShapeType="1"/>
          </p:cNvSpPr>
          <p:nvPr/>
        </p:nvSpPr>
        <p:spPr bwMode="auto">
          <a:xfrm rot="10800000" flipH="1">
            <a:off x="1143000" y="4800600"/>
            <a:ext cx="1066800" cy="1295400"/>
          </a:xfrm>
          <a:prstGeom prst="line">
            <a:avLst/>
          </a:prstGeom>
          <a:noFill/>
          <a:ln w="25400">
            <a:solidFill>
              <a:srgbClr val="A5A5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800" y="431800"/>
            <a:ext cx="9474200" cy="629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-540000">
            <a:off x="3170238" y="2309813"/>
            <a:ext cx="2865437" cy="1162050"/>
            <a:chOff x="0" y="0"/>
            <a:chExt cx="1804" cy="731"/>
          </a:xfrm>
        </p:grpSpPr>
        <p:pic>
          <p:nvPicPr>
            <p:cNvPr id="60419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90" name="Rectangle 4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180000">
            <a:off x="6840538" y="2309813"/>
            <a:ext cx="2865437" cy="1162050"/>
            <a:chOff x="0" y="0"/>
            <a:chExt cx="1804" cy="731"/>
          </a:xfrm>
        </p:grpSpPr>
        <p:pic>
          <p:nvPicPr>
            <p:cNvPr id="60422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88" name="Rectangle 7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 rot="-420000">
            <a:off x="1290638" y="3732213"/>
            <a:ext cx="2865437" cy="1162050"/>
            <a:chOff x="0" y="0"/>
            <a:chExt cx="1804" cy="731"/>
          </a:xfrm>
        </p:grpSpPr>
        <p:pic>
          <p:nvPicPr>
            <p:cNvPr id="60425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86" name="Rectangle 10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120000">
            <a:off x="1570038" y="2043113"/>
            <a:ext cx="2865437" cy="1162050"/>
            <a:chOff x="0" y="0"/>
            <a:chExt cx="1804" cy="731"/>
          </a:xfrm>
        </p:grpSpPr>
        <p:pic>
          <p:nvPicPr>
            <p:cNvPr id="60428" name="Picture 1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84" name="Rectangle 13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-420000">
            <a:off x="-536575" y="2525713"/>
            <a:ext cx="2863850" cy="1162050"/>
            <a:chOff x="0" y="0"/>
            <a:chExt cx="1804" cy="731"/>
          </a:xfrm>
        </p:grpSpPr>
        <p:pic>
          <p:nvPicPr>
            <p:cNvPr id="60431" name="Picture 1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82" name="Rectangle 16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 rot="-720000">
            <a:off x="84138" y="5218113"/>
            <a:ext cx="2865437" cy="1162050"/>
            <a:chOff x="0" y="0"/>
            <a:chExt cx="1804" cy="731"/>
          </a:xfrm>
        </p:grpSpPr>
        <p:pic>
          <p:nvPicPr>
            <p:cNvPr id="60434" name="Picture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80" name="Rectangle 19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-420000">
            <a:off x="985838" y="1230313"/>
            <a:ext cx="2865437" cy="1162050"/>
            <a:chOff x="0" y="0"/>
            <a:chExt cx="1804" cy="731"/>
          </a:xfrm>
        </p:grpSpPr>
        <p:pic>
          <p:nvPicPr>
            <p:cNvPr id="60437" name="Picture 2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78" name="Rectangle 22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 rot="479999">
            <a:off x="2230438" y="5091113"/>
            <a:ext cx="2865437" cy="1162050"/>
            <a:chOff x="0" y="0"/>
            <a:chExt cx="1804" cy="731"/>
          </a:xfrm>
        </p:grpSpPr>
        <p:pic>
          <p:nvPicPr>
            <p:cNvPr id="60440" name="Picture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76" name="Rectangle 25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 rot="-540000">
            <a:off x="4668838" y="3148013"/>
            <a:ext cx="2865437" cy="1162050"/>
            <a:chOff x="0" y="0"/>
            <a:chExt cx="1804" cy="731"/>
          </a:xfrm>
        </p:grpSpPr>
        <p:pic>
          <p:nvPicPr>
            <p:cNvPr id="60443" name="Picture 2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74" name="Rectangle 28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 rot="180000">
            <a:off x="5418138" y="3871913"/>
            <a:ext cx="2865437" cy="1162050"/>
            <a:chOff x="0" y="0"/>
            <a:chExt cx="1804" cy="731"/>
          </a:xfrm>
        </p:grpSpPr>
        <p:pic>
          <p:nvPicPr>
            <p:cNvPr id="60446" name="Picture 3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72" name="Rectangle 31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 rot="120000">
            <a:off x="5799138" y="5218113"/>
            <a:ext cx="2865437" cy="1162050"/>
            <a:chOff x="0" y="0"/>
            <a:chExt cx="1804" cy="731"/>
          </a:xfrm>
        </p:grpSpPr>
        <p:pic>
          <p:nvPicPr>
            <p:cNvPr id="60449" name="Picture 3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70" name="Rectangle 34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 rot="-420000">
            <a:off x="5049838" y="1357313"/>
            <a:ext cx="2865437" cy="1162050"/>
            <a:chOff x="0" y="0"/>
            <a:chExt cx="1804" cy="731"/>
          </a:xfrm>
        </p:grpSpPr>
        <p:pic>
          <p:nvPicPr>
            <p:cNvPr id="60452" name="Picture 3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3577">
              <a:off x="14" y="41"/>
              <a:ext cx="1776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</p:pic>
        <p:sp>
          <p:nvSpPr>
            <p:cNvPr id="151568" name="Rectangle 37"/>
            <p:cNvSpPr>
              <a:spLocks/>
            </p:cNvSpPr>
            <p:nvPr/>
          </p:nvSpPr>
          <p:spPr bwMode="auto">
            <a:xfrm rot="180000">
              <a:off x="445" y="175"/>
              <a:ext cx="896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building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  <a:latin typeface="Lucida Grande" charset="0"/>
                  <a:sym typeface="Lucida Grande" charset="0"/>
                </a:rPr>
                <a:t>block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169145"/>
            <a:ext cx="7772400" cy="2339975"/>
          </a:xfrm>
        </p:spPr>
        <p:txBody>
          <a:bodyPr>
            <a:noAutofit/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LEMBRE-SE</a:t>
            </a:r>
            <a:b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são apenas</a:t>
            </a:r>
            <a:b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hipóteses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692696"/>
            <a:ext cx="7772400" cy="4500215"/>
          </a:xfrm>
        </p:spPr>
        <p:txBody>
          <a:bodyPr>
            <a:normAutofit/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Tenho uma idéia fantástica! Agora preciso de um </a:t>
            </a:r>
            <a:r>
              <a:rPr lang="pt-BR" sz="6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investiDOR</a:t>
            </a:r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1"/>
          <p:cNvPicPr>
            <a:picLocks noChangeAspect="1"/>
          </p:cNvPicPr>
          <p:nvPr/>
        </p:nvPicPr>
        <p:blipFill>
          <a:blip r:embed="rId2" cstate="print"/>
          <a:srcRect l="2354" t="8456" r="2615" b="2615"/>
          <a:stretch>
            <a:fillRect/>
          </a:stretch>
        </p:blipFill>
        <p:spPr bwMode="auto">
          <a:xfrm>
            <a:off x="120650" y="1219200"/>
            <a:ext cx="87947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TextBox 4"/>
          <p:cNvSpPr txBox="1">
            <a:spLocks noChangeArrowheads="1"/>
          </p:cNvSpPr>
          <p:nvPr/>
        </p:nvSpPr>
        <p:spPr bwMode="auto">
          <a:xfrm>
            <a:off x="7315200" y="2209800"/>
            <a:ext cx="1600200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Test Hypotheses:</a:t>
            </a:r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Problem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Customer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User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Payer</a:t>
            </a:r>
          </a:p>
        </p:txBody>
      </p:sp>
      <p:sp>
        <p:nvSpPr>
          <p:cNvPr id="167940" name="TextBox 5"/>
          <p:cNvSpPr txBox="1">
            <a:spLocks noChangeArrowheads="1"/>
          </p:cNvSpPr>
          <p:nvPr/>
        </p:nvSpPr>
        <p:spPr bwMode="auto">
          <a:xfrm>
            <a:off x="5638800" y="1905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Test Hypotheses:</a:t>
            </a:r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Demand Creation</a:t>
            </a:r>
          </a:p>
        </p:txBody>
      </p:sp>
      <p:sp>
        <p:nvSpPr>
          <p:cNvPr id="167941" name="TextBox 6"/>
          <p:cNvSpPr txBox="1">
            <a:spLocks noChangeArrowheads="1"/>
          </p:cNvSpPr>
          <p:nvPr/>
        </p:nvSpPr>
        <p:spPr bwMode="auto">
          <a:xfrm>
            <a:off x="5486400" y="4267200"/>
            <a:ext cx="2133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Test Hypotheses:</a:t>
            </a:r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Channel</a:t>
            </a:r>
          </a:p>
        </p:txBody>
      </p:sp>
      <p:sp>
        <p:nvSpPr>
          <p:cNvPr id="167942" name="TextBox 9"/>
          <p:cNvSpPr txBox="1">
            <a:spLocks noChangeArrowheads="1"/>
          </p:cNvSpPr>
          <p:nvPr/>
        </p:nvSpPr>
        <p:spPr bwMode="auto">
          <a:xfrm>
            <a:off x="3733800" y="2514600"/>
            <a:ext cx="1828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Test Hypotheses:</a:t>
            </a:r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Product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Market Type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Competitive</a:t>
            </a:r>
          </a:p>
        </p:txBody>
      </p:sp>
      <p:sp>
        <p:nvSpPr>
          <p:cNvPr id="167943" name="TextBox 10"/>
          <p:cNvSpPr txBox="1">
            <a:spLocks noChangeArrowheads="1"/>
          </p:cNvSpPr>
          <p:nvPr/>
        </p:nvSpPr>
        <p:spPr bwMode="auto">
          <a:xfrm>
            <a:off x="5334000" y="5486400"/>
            <a:ext cx="302577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Test Hypotheses:</a:t>
            </a:r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Pricing Model / Pricing</a:t>
            </a:r>
          </a:p>
        </p:txBody>
      </p:sp>
      <p:sp>
        <p:nvSpPr>
          <p:cNvPr id="167944" name="TextBox 12"/>
          <p:cNvSpPr txBox="1">
            <a:spLocks noChangeArrowheads="1"/>
          </p:cNvSpPr>
          <p:nvPr/>
        </p:nvSpPr>
        <p:spPr bwMode="auto">
          <a:xfrm>
            <a:off x="914400" y="5486400"/>
            <a:ext cx="373062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Test Hypotheses:</a:t>
            </a:r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Size of Opportunity/Market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Validate Business Model</a:t>
            </a:r>
          </a:p>
        </p:txBody>
      </p:sp>
      <p:sp>
        <p:nvSpPr>
          <p:cNvPr id="167945" name="TextBox 13"/>
          <p:cNvSpPr txBox="1">
            <a:spLocks noChangeArrowheads="1"/>
          </p:cNvSpPr>
          <p:nvPr/>
        </p:nvSpPr>
        <p:spPr bwMode="auto">
          <a:xfrm>
            <a:off x="228600" y="2819400"/>
            <a:ext cx="1622425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Test Hypotheses:</a:t>
            </a:r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Channel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(Customer)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(Problem)</a:t>
            </a:r>
          </a:p>
        </p:txBody>
      </p:sp>
      <p:sp>
        <p:nvSpPr>
          <p:cNvPr id="167946" name="TextBox 14"/>
          <p:cNvSpPr txBox="1">
            <a:spLocks noChangeArrowheads="1"/>
          </p:cNvSpPr>
          <p:nvPr/>
        </p:nvSpPr>
        <p:spPr bwMode="auto">
          <a:xfrm>
            <a:off x="2057400" y="4038600"/>
            <a:ext cx="176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B700"/>
                </a:solidFill>
              </a:rPr>
              <a:t>Customer Development Team</a:t>
            </a:r>
          </a:p>
        </p:txBody>
      </p:sp>
      <p:sp>
        <p:nvSpPr>
          <p:cNvPr id="167947" name="TextBox 15"/>
          <p:cNvSpPr txBox="1">
            <a:spLocks noChangeArrowheads="1"/>
          </p:cNvSpPr>
          <p:nvPr/>
        </p:nvSpPr>
        <p:spPr bwMode="auto">
          <a:xfrm>
            <a:off x="1981200" y="2362200"/>
            <a:ext cx="176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B700"/>
                </a:solidFill>
              </a:rPr>
              <a:t>Agile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1513" y="-228600"/>
            <a:ext cx="104870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farm5.static.flickr.com/4136/4859693386_84b928d4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68952" cy="5004268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Customer</a:t>
            </a:r>
            <a:r>
              <a:rPr lang="pt-BR" dirty="0" smtClean="0"/>
              <a:t> </a:t>
            </a:r>
            <a:r>
              <a:rPr lang="pt-BR" dirty="0" err="1" smtClean="0"/>
              <a:t>Development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TESTAR!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métricas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 err="1" smtClean="0"/>
              <a:t>Métricas</a:t>
            </a:r>
            <a:r>
              <a:rPr lang="en-US" dirty="0" smtClean="0"/>
              <a:t> de </a:t>
            </a:r>
            <a:r>
              <a:rPr lang="en-US" dirty="0" err="1" smtClean="0"/>
              <a:t>conhecimento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de </a:t>
            </a:r>
            <a:r>
              <a:rPr lang="en-US" dirty="0" err="1" smtClean="0"/>
              <a:t>vaidade</a:t>
            </a:r>
            <a:endParaRPr lang="en-US" dirty="0" smtClean="0"/>
          </a:p>
          <a:p>
            <a:pPr>
              <a:buClrTx/>
            </a:pPr>
            <a:endParaRPr lang="en-US" b="1" dirty="0" smtClean="0"/>
          </a:p>
          <a:p>
            <a:pPr>
              <a:buClrTx/>
            </a:pPr>
            <a:r>
              <a:rPr lang="en-US" b="1" dirty="0" err="1" smtClean="0"/>
              <a:t>Quais</a:t>
            </a:r>
            <a:r>
              <a:rPr lang="en-US" b="1" dirty="0" smtClean="0"/>
              <a:t> </a:t>
            </a:r>
            <a:r>
              <a:rPr lang="en-US" b="1" dirty="0" err="1" smtClean="0"/>
              <a:t>clientes</a:t>
            </a:r>
            <a:r>
              <a:rPr lang="en-US" b="1" dirty="0" smtClean="0"/>
              <a:t> </a:t>
            </a:r>
            <a:r>
              <a:rPr lang="en-US" b="1" dirty="0" err="1" smtClean="0"/>
              <a:t>usariam</a:t>
            </a:r>
            <a:r>
              <a:rPr lang="en-US" b="1" dirty="0" smtClean="0"/>
              <a:t> </a:t>
            </a:r>
            <a:r>
              <a:rPr lang="en-US" b="1" dirty="0" err="1" smtClean="0"/>
              <a:t>seu</a:t>
            </a:r>
            <a:r>
              <a:rPr lang="en-US" b="1" dirty="0" smtClean="0"/>
              <a:t> </a:t>
            </a:r>
            <a:r>
              <a:rPr lang="en-US" b="1" dirty="0" err="1" smtClean="0"/>
              <a:t>produto</a:t>
            </a:r>
            <a:r>
              <a:rPr lang="en-US" b="1" dirty="0" smtClean="0"/>
              <a:t> e </a:t>
            </a:r>
            <a:r>
              <a:rPr lang="en-US" b="1" dirty="0" err="1" smtClean="0"/>
              <a:t>porque</a:t>
            </a:r>
            <a:r>
              <a:rPr lang="en-US" b="1" dirty="0" smtClean="0"/>
              <a:t> (</a:t>
            </a:r>
            <a:r>
              <a:rPr lang="en-US" b="1" dirty="0" err="1" smtClean="0"/>
              <a:t>proposta</a:t>
            </a:r>
            <a:r>
              <a:rPr lang="en-US" b="1" dirty="0" smtClean="0"/>
              <a:t> de valor)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err="1" smtClean="0"/>
              <a:t>Vá</a:t>
            </a:r>
            <a:r>
              <a:rPr lang="en-US" dirty="0" smtClean="0"/>
              <a:t> </a:t>
            </a:r>
            <a:r>
              <a:rPr lang="en-US" dirty="0" err="1" smtClean="0"/>
              <a:t>além</a:t>
            </a:r>
            <a:r>
              <a:rPr lang="en-US" dirty="0" smtClean="0"/>
              <a:t>: </a:t>
            </a:r>
            <a:r>
              <a:rPr lang="en-US" dirty="0" err="1"/>
              <a:t>o</a:t>
            </a:r>
            <a:r>
              <a:rPr lang="en-US" dirty="0" err="1" smtClean="0"/>
              <a:t>use</a:t>
            </a:r>
            <a:r>
              <a:rPr lang="en-US" dirty="0" smtClean="0"/>
              <a:t> e </a:t>
            </a:r>
            <a:r>
              <a:rPr lang="en-US" dirty="0" err="1" smtClean="0"/>
              <a:t>pergunte</a:t>
            </a:r>
            <a:r>
              <a:rPr lang="en-US" dirty="0" smtClean="0"/>
              <a:t> </a:t>
            </a:r>
            <a:r>
              <a:rPr lang="en-US" b="1" dirty="0" smtClean="0"/>
              <a:t>“Este </a:t>
            </a:r>
            <a:r>
              <a:rPr lang="en-US" b="1" dirty="0" err="1" smtClean="0"/>
              <a:t>produto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deveria</a:t>
            </a:r>
            <a:r>
              <a:rPr lang="en-US" b="1" dirty="0" smtClean="0"/>
              <a:t> ser </a:t>
            </a:r>
            <a:r>
              <a:rPr lang="en-US" b="1" dirty="0" err="1" smtClean="0"/>
              <a:t>construído</a:t>
            </a:r>
            <a:r>
              <a:rPr lang="en-US" b="1" dirty="0" smtClean="0"/>
              <a:t>?”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363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minhas</a:t>
            </a:r>
            <a:r>
              <a:rPr lang="en-US" dirty="0" smtClean="0"/>
              <a:t> </a:t>
            </a:r>
            <a:r>
              <a:rPr lang="en-US" dirty="0" err="1" smtClean="0"/>
              <a:t>hipóteses</a:t>
            </a:r>
            <a:r>
              <a:rPr lang="en-US" dirty="0" smtClean="0"/>
              <a:t> e </a:t>
            </a:r>
            <a:r>
              <a:rPr lang="en-US" dirty="0" err="1" smtClean="0"/>
              <a:t>métricas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 err="1" smtClean="0"/>
              <a:t>Comece</a:t>
            </a:r>
            <a:r>
              <a:rPr lang="en-US" dirty="0" smtClean="0"/>
              <a:t> </a:t>
            </a:r>
            <a:r>
              <a:rPr lang="en-US" dirty="0" err="1" smtClean="0"/>
              <a:t>definindo</a:t>
            </a:r>
            <a:r>
              <a:rPr lang="en-US" dirty="0" smtClean="0"/>
              <a:t> a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err="1" smtClean="0"/>
              <a:t>Defina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err="1" smtClean="0"/>
              <a:t>Então</a:t>
            </a:r>
            <a:r>
              <a:rPr lang="en-US" dirty="0" smtClean="0"/>
              <a:t>, </a:t>
            </a:r>
            <a:r>
              <a:rPr lang="en-US" dirty="0" err="1" smtClean="0"/>
              <a:t>defina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:</a:t>
            </a:r>
          </a:p>
          <a:p>
            <a:pPr lvl="1">
              <a:buClrTx/>
            </a:pPr>
            <a:r>
              <a:rPr lang="en-US" dirty="0" err="1" smtClean="0"/>
              <a:t>Construir</a:t>
            </a:r>
            <a:r>
              <a:rPr lang="en-US" dirty="0" smtClean="0"/>
              <a:t> valor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meu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r>
              <a:rPr lang="en-US" dirty="0" smtClean="0"/>
              <a:t> (o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deseja</a:t>
            </a:r>
            <a:r>
              <a:rPr lang="en-US" dirty="0" smtClean="0"/>
              <a:t>?)</a:t>
            </a:r>
          </a:p>
          <a:p>
            <a:pPr lvl="1">
              <a:buClrTx/>
            </a:pPr>
            <a:r>
              <a:rPr lang="en-US" dirty="0" err="1" smtClean="0"/>
              <a:t>Crescer</a:t>
            </a:r>
            <a:r>
              <a:rPr lang="en-US" dirty="0" smtClean="0"/>
              <a:t> (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vou</a:t>
            </a:r>
            <a:r>
              <a:rPr lang="en-US" dirty="0" smtClean="0"/>
              <a:t> </a:t>
            </a:r>
            <a:r>
              <a:rPr lang="en-US" dirty="0" err="1" smtClean="0"/>
              <a:t>difundir</a:t>
            </a:r>
            <a:r>
              <a:rPr lang="en-US" dirty="0" smtClean="0"/>
              <a:t> e </a:t>
            </a:r>
            <a:r>
              <a:rPr lang="en-US" dirty="0" err="1" smtClean="0"/>
              <a:t>espalhar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ideia</a:t>
            </a:r>
            <a:r>
              <a:rPr lang="en-US" dirty="0" smtClean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59418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testar</a:t>
            </a:r>
            <a:r>
              <a:rPr lang="en-US" dirty="0" smtClean="0"/>
              <a:t> se </a:t>
            </a:r>
            <a:r>
              <a:rPr lang="en-US" dirty="0" err="1" smtClean="0"/>
              <a:t>minha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correta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err="1" smtClean="0"/>
              <a:t>Experiências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b="1" dirty="0" err="1" smtClean="0"/>
              <a:t>pequenas</a:t>
            </a:r>
            <a:r>
              <a:rPr lang="en-US" b="1" dirty="0" smtClean="0"/>
              <a:t> </a:t>
            </a:r>
            <a:r>
              <a:rPr lang="en-US" dirty="0" err="1" smtClean="0"/>
              <a:t>apostas</a:t>
            </a: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err="1" smtClean="0"/>
              <a:t>Avaliar</a:t>
            </a:r>
            <a:r>
              <a:rPr lang="en-US" dirty="0" smtClean="0"/>
              <a:t> se a </a:t>
            </a:r>
            <a:r>
              <a:rPr lang="en-US" dirty="0" err="1" smtClean="0"/>
              <a:t>hipótese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correta</a:t>
            </a:r>
            <a:r>
              <a:rPr lang="en-US" dirty="0" smtClean="0"/>
              <a:t> </a:t>
            </a:r>
            <a:r>
              <a:rPr lang="en-US" b="1" dirty="0" err="1" smtClean="0"/>
              <a:t>pelo</a:t>
            </a:r>
            <a:r>
              <a:rPr lang="en-US" b="1" dirty="0" smtClean="0"/>
              <a:t> </a:t>
            </a:r>
            <a:r>
              <a:rPr lang="en-US" b="1" dirty="0" err="1" smtClean="0"/>
              <a:t>menor</a:t>
            </a:r>
            <a:r>
              <a:rPr lang="en-US" b="1" dirty="0" smtClean="0"/>
              <a:t> </a:t>
            </a:r>
            <a:r>
              <a:rPr lang="en-US" b="1" dirty="0" err="1" smtClean="0"/>
              <a:t>investimento</a:t>
            </a:r>
            <a:r>
              <a:rPr lang="en-US" b="1" dirty="0" smtClean="0"/>
              <a:t> </a:t>
            </a:r>
            <a:r>
              <a:rPr lang="en-US" b="1" dirty="0" err="1" smtClean="0"/>
              <a:t>possível</a:t>
            </a:r>
            <a:r>
              <a:rPr lang="en-US" b="1" dirty="0" smtClean="0"/>
              <a:t>, </a:t>
            </a:r>
            <a:r>
              <a:rPr lang="en-US" b="1" dirty="0" err="1" smtClean="0"/>
              <a:t>usando</a:t>
            </a:r>
            <a:r>
              <a:rPr lang="en-US" b="1" dirty="0" smtClean="0"/>
              <a:t> um MVP-</a:t>
            </a:r>
            <a:r>
              <a:rPr lang="en-US" b="1" dirty="0" err="1" smtClean="0"/>
              <a:t>Minimium</a:t>
            </a:r>
            <a:r>
              <a:rPr lang="en-US" b="1" dirty="0" smtClean="0"/>
              <a:t> Viable Product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É </a:t>
            </a:r>
            <a:r>
              <a:rPr lang="en-US" dirty="0" err="1" smtClean="0"/>
              <a:t>hora</a:t>
            </a:r>
            <a:r>
              <a:rPr lang="en-US" dirty="0" smtClean="0"/>
              <a:t> de </a:t>
            </a:r>
            <a:r>
              <a:rPr lang="en-US" dirty="0" err="1" smtClean="0"/>
              <a:t>falhar</a:t>
            </a:r>
            <a:r>
              <a:rPr lang="en-US" dirty="0" smtClean="0"/>
              <a:t>! </a:t>
            </a:r>
            <a:r>
              <a:rPr lang="en-US" dirty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falha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aprende</a:t>
            </a:r>
            <a:r>
              <a:rPr lang="en-US" dirty="0" smtClean="0"/>
              <a:t>!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falhar</a:t>
            </a:r>
            <a:r>
              <a:rPr lang="en-US" dirty="0" smtClean="0"/>
              <a:t> </a:t>
            </a:r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pequena</a:t>
            </a:r>
            <a:r>
              <a:rPr lang="en-US" dirty="0" smtClean="0"/>
              <a:t> </a:t>
            </a:r>
            <a:r>
              <a:rPr lang="en-US" dirty="0" err="1" smtClean="0"/>
              <a:t>aposta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60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farm5.static.flickr.com/4136/4859693386_84b928d4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68952" cy="5004268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 err="1" smtClean="0"/>
              <a:t>Customer</a:t>
            </a:r>
            <a:r>
              <a:rPr lang="pt-BR" dirty="0" smtClean="0"/>
              <a:t> </a:t>
            </a:r>
            <a:r>
              <a:rPr lang="pt-BR" dirty="0" err="1" smtClean="0"/>
              <a:t>Development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pt-BR" dirty="0" smtClean="0"/>
              <a:t>Agora é hora de escalar!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pt-BR" dirty="0" smtClean="0"/>
              <a:t>Melhore o produto sempre</a:t>
            </a:r>
          </a:p>
          <a:p>
            <a:pPr>
              <a:buClrTx/>
            </a:pPr>
            <a:endParaRPr lang="pt-BR" dirty="0" smtClean="0"/>
          </a:p>
          <a:p>
            <a:pPr>
              <a:buClrTx/>
            </a:pPr>
            <a:r>
              <a:rPr lang="pt-BR" dirty="0" smtClean="0"/>
              <a:t>Monitore todas as hipóteses</a:t>
            </a:r>
          </a:p>
          <a:p>
            <a:pPr>
              <a:buClrTx/>
            </a:pPr>
            <a:endParaRPr lang="pt-BR" dirty="0" smtClean="0"/>
          </a:p>
          <a:p>
            <a:pPr>
              <a:buClrTx/>
            </a:pPr>
            <a:r>
              <a:rPr lang="pt-BR" dirty="0" smtClean="0"/>
              <a:t>Mude o foco do investimento para divulgação</a:t>
            </a:r>
          </a:p>
          <a:p>
            <a:pPr>
              <a:buClrTx/>
            </a:pPr>
            <a:endParaRPr lang="pt-BR" dirty="0" smtClean="0"/>
          </a:p>
          <a:p>
            <a:pPr>
              <a:buClrTx/>
            </a:pPr>
            <a:r>
              <a:rPr lang="pt-BR" dirty="0" smtClean="0"/>
              <a:t>Segure na divisão das cotas da empresa</a:t>
            </a:r>
          </a:p>
          <a:p>
            <a:pPr>
              <a:buClrTx/>
            </a:pPr>
            <a:endParaRPr lang="pt-BR" dirty="0" smtClean="0"/>
          </a:p>
          <a:p>
            <a:pPr>
              <a:buClrTx/>
            </a:pPr>
            <a:r>
              <a:rPr lang="pt-BR" dirty="0" smtClean="0"/>
              <a:t>Aplique para Aceleradoras e participe de </a:t>
            </a:r>
            <a:r>
              <a:rPr lang="pt-BR" dirty="0" err="1" smtClean="0"/>
              <a:t>pitchs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2400" cy="2339975"/>
          </a:xfrm>
        </p:spPr>
        <p:txBody>
          <a:bodyPr>
            <a:normAutofit/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resumindo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4500215"/>
          </a:xfrm>
        </p:spPr>
        <p:txBody>
          <a:bodyPr>
            <a:noAutofit/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Tenho uma idéia fantástica! </a:t>
            </a:r>
            <a:b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Vou cair dentro do desenvolvimento para lançar o produto completo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pt-BR" dirty="0" smtClean="0"/>
              <a:t>Tive uma idéia!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pt-BR" dirty="0" smtClean="0"/>
              <a:t>Converse a respeito</a:t>
            </a:r>
          </a:p>
          <a:p>
            <a:pPr>
              <a:buClrTx/>
            </a:pPr>
            <a:r>
              <a:rPr lang="pt-BR" dirty="0" smtClean="0"/>
              <a:t>Pesquise muito e defina diferenciais</a:t>
            </a:r>
          </a:p>
          <a:p>
            <a:pPr>
              <a:buClrTx/>
            </a:pPr>
            <a:r>
              <a:rPr lang="pt-BR" dirty="0" smtClean="0"/>
              <a:t>Valide rápido! Sua idéia vai aparecer a qualquer momento</a:t>
            </a:r>
          </a:p>
          <a:p>
            <a:pPr>
              <a:buClrTx/>
            </a:pPr>
            <a:r>
              <a:rPr lang="pt-BR" dirty="0" smtClean="0"/>
              <a:t>Dedique</a:t>
            </a:r>
          </a:p>
          <a:p>
            <a:pPr>
              <a:buClrTx/>
            </a:pPr>
            <a:r>
              <a:rPr lang="pt-BR" dirty="0" smtClean="0"/>
              <a:t>Monte um time</a:t>
            </a:r>
          </a:p>
          <a:p>
            <a:pPr>
              <a:buClrTx/>
            </a:pPr>
            <a:r>
              <a:rPr lang="pt-BR" dirty="0" smtClean="0"/>
              <a:t>Valide todas as hipóteses</a:t>
            </a:r>
          </a:p>
          <a:p>
            <a:pPr>
              <a:buClrTx/>
            </a:pPr>
            <a:r>
              <a:rPr lang="pt-BR" dirty="0" smtClean="0"/>
              <a:t>Investidor é conseqüência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30060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Se o plano A falhar lembre-se que você ainda tem 25 letras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3006080"/>
          </a:xfrm>
        </p:spPr>
        <p:txBody>
          <a:bodyPr>
            <a:normAutofit/>
          </a:bodyPr>
          <a:lstStyle/>
          <a:p>
            <a:pPr algn="ctr"/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Obrigado!</a:t>
            </a:r>
            <a:b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99792" y="2132856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+mj-lt"/>
              </a:rPr>
              <a:t>Marzon Castilho</a:t>
            </a:r>
            <a:endParaRPr lang="pt-BR" sz="36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60300" y="2865038"/>
            <a:ext cx="455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+mj-lt"/>
              </a:rPr>
              <a:t>marzon@mzn.com.br</a:t>
            </a:r>
            <a:endParaRPr lang="pt-BR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006080"/>
          </a:xfrm>
        </p:spPr>
        <p:txBody>
          <a:bodyPr>
            <a:normAutofit/>
          </a:bodyPr>
          <a:lstStyle/>
          <a:p>
            <a:pPr algn="ctr"/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Painel</a:t>
            </a:r>
            <a:b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72000" y="3574757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+mj-lt"/>
              </a:rPr>
              <a:t>Marzon Castilho</a:t>
            </a:r>
            <a:endParaRPr lang="pt-BR" sz="3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6023029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+mj-lt"/>
              </a:rPr>
              <a:t>Marzon Castilho</a:t>
            </a:r>
            <a:endParaRPr lang="pt-BR" sz="3600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5486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Painel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Componentes da equipe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Pesquisas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desenhar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Formas de validação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Onde conseguir mais informação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Dinheiro? Quanto custa?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tabLst/>
              <a:defRPr/>
            </a:pPr>
            <a:r>
              <a:rPr lang="pt-BR" sz="2800" dirty="0" smtClean="0"/>
              <a:t>Não tenho idéia mas quero trabalhar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Principais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pólos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tabLst/>
              <a:defRPr/>
            </a:pPr>
            <a:r>
              <a:rPr lang="pt-BR" sz="2800" baseline="0" dirty="0" err="1" smtClean="0"/>
              <a:t>StartupBrasil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3006080"/>
          </a:xfrm>
        </p:spPr>
        <p:txBody>
          <a:bodyPr>
            <a:normAutofit/>
          </a:bodyPr>
          <a:lstStyle/>
          <a:p>
            <a:pPr algn="ctr"/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Obrigado!</a:t>
            </a:r>
            <a:b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99792" y="2132856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+mj-lt"/>
              </a:rPr>
              <a:t>Marzon Castilho</a:t>
            </a:r>
            <a:endParaRPr lang="pt-BR" sz="36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5954" y="2951471"/>
            <a:ext cx="455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+mj-lt"/>
              </a:rPr>
              <a:t>marzon@mzn.com.br</a:t>
            </a:r>
            <a:endParaRPr lang="pt-BR" sz="3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2.bp.blogspot.com/-MqURlfbxhjA/UFsdzw0G9DI/AAAAAAAAK8U/CfAnMZoxNss/s1600/resumo-livro-eric-ries-lean-startup-enxu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5524500" cy="4676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0114" name="Picture 2" descr="http://3.bp.blogspot.com/-27NfYLpcs7g/UFsdwolwt_I/AAAAAAAAK70/cMVfqk2YcOM/s1600/eric-lean-startup-customer-development-agile-methodolog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762750" cy="43338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http://nicholasgimenes.blogspot.com.br/2012/09/resumo-lean-startup-eric-ries.html</a:t>
            </a:r>
            <a:endParaRPr lang="pt-BR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634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2339975"/>
          </a:xfrm>
        </p:spPr>
        <p:txBody>
          <a:bodyPr>
            <a:normAutofit/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CERTO?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457200"/>
            <a:ext cx="66770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481013"/>
            <a:ext cx="70866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1007745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12192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357188"/>
            <a:ext cx="82677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595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563"/>
            <a:ext cx="96774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121062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5440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steveblank.files.wordpress.com/2010/02/customer-validation-for-the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171451"/>
            <a:ext cx="13325475" cy="7029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2339975"/>
          </a:xfrm>
        </p:spPr>
        <p:txBody>
          <a:bodyPr>
            <a:normAutofit/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ERRADO!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5400" dirty="0" smtClean="0"/>
              <a:t>Tenho uma idéia e agora?</a:t>
            </a:r>
          </a:p>
          <a:p>
            <a:pPr>
              <a:buNone/>
            </a:pPr>
            <a:r>
              <a:rPr lang="pt-BR" sz="5400" dirty="0" smtClean="0"/>
              <a:t>É viável?</a:t>
            </a:r>
          </a:p>
          <a:p>
            <a:pPr>
              <a:buNone/>
            </a:pPr>
            <a:r>
              <a:rPr lang="pt-BR" sz="5400" dirty="0" smtClean="0"/>
              <a:t>É </a:t>
            </a:r>
            <a:r>
              <a:rPr lang="pt-BR" sz="5400" dirty="0" err="1" smtClean="0"/>
              <a:t>escalável</a:t>
            </a:r>
            <a:r>
              <a:rPr lang="pt-BR" sz="5400" dirty="0" smtClean="0"/>
              <a:t>?</a:t>
            </a:r>
          </a:p>
          <a:p>
            <a:pPr>
              <a:buNone/>
            </a:pPr>
            <a:r>
              <a:rPr lang="pt-BR" sz="5400" dirty="0" smtClean="0"/>
              <a:t>Vai dar dinheiro??????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4.bp.blogspot.com/-O0VJzhD9QYA/TzE0S_rsQ2I/AAAAAAAAAAA/rEuPkBc5mvk/s1600/cust_d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5953125" cy="4467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44824"/>
            <a:ext cx="11633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Colocar – como fazer dinheiro</a:t>
            </a:r>
          </a:p>
          <a:p>
            <a:endParaRPr lang="pt-BR" dirty="0" smtClean="0"/>
          </a:p>
          <a:p>
            <a:r>
              <a:rPr lang="pt-BR" dirty="0" smtClean="0">
                <a:hlinkClick r:id="rId2"/>
              </a:rPr>
              <a:t>http://www.slideshare.net/boardofinnovation/the-money-making-techniques-every-startup-should-know-by-boardofinno</a:t>
            </a:r>
            <a:endParaRPr lang="pt-BR" dirty="0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124744"/>
            <a:ext cx="569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 o plano A falhar lembre-se que você ainda tem 25 letras</a:t>
            </a:r>
          </a:p>
          <a:p>
            <a:endParaRPr lang="pt-BR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2339975"/>
          </a:xfrm>
        </p:spPr>
        <p:txBody>
          <a:bodyPr>
            <a:normAutofit/>
          </a:bodyPr>
          <a:lstStyle/>
          <a:p>
            <a:pPr algn="ctr"/>
            <a:r>
              <a:rPr lang="pt-B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Antes de mais nada</a:t>
            </a:r>
            <a:endParaRPr lang="pt-B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SUADRA\Downloads\MP900422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325544" cy="818633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666171" y="404664"/>
            <a:ext cx="4697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MONTE UM TIME!</a:t>
            </a:r>
            <a:endParaRPr lang="pt-BR" sz="40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B383C3-4CF4-42BB-A93F-E940D6CF5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935</Words>
  <Application>Microsoft Office PowerPoint</Application>
  <PresentationFormat>Apresentação na tela (4:3)</PresentationFormat>
  <Paragraphs>257</Paragraphs>
  <Slides>73</Slides>
  <Notes>5</Notes>
  <HiddenSlides>33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4" baseType="lpstr">
      <vt:lpstr>ＭＳ Ｐゴシック</vt:lpstr>
      <vt:lpstr>Arial</vt:lpstr>
      <vt:lpstr>Calibri</vt:lpstr>
      <vt:lpstr>Georgia</vt:lpstr>
      <vt:lpstr>Helvetica</vt:lpstr>
      <vt:lpstr>Lucida Grande</vt:lpstr>
      <vt:lpstr>Tahoma</vt:lpstr>
      <vt:lpstr>Times New Roman</vt:lpstr>
      <vt:lpstr>Trebuchet MS</vt:lpstr>
      <vt:lpstr>Wingdings 2</vt:lpstr>
      <vt:lpstr>Urbano</vt:lpstr>
      <vt:lpstr>Tirando uma idéia  do papel (com sucesso!)</vt:lpstr>
      <vt:lpstr>Apresentação</vt:lpstr>
      <vt:lpstr>Tenho uma idéia fantástica!  Vou ficar rico em um mês!</vt:lpstr>
      <vt:lpstr>Tenho uma idéia fantástica! Agora preciso de um investiDOR!</vt:lpstr>
      <vt:lpstr>Tenho uma idéia fantástica!  Vou cair dentro do desenvolvimento para lançar o produto completo</vt:lpstr>
      <vt:lpstr>CERTO?</vt:lpstr>
      <vt:lpstr>ERRADO!</vt:lpstr>
      <vt:lpstr>Antes de mais nada</vt:lpstr>
      <vt:lpstr>Apresentação do PowerPoint</vt:lpstr>
      <vt:lpstr>Apresentação do PowerPoint</vt:lpstr>
      <vt:lpstr>Apresentação do PowerPoint</vt:lpstr>
      <vt:lpstr>Depois... Aprenda e execute o Lean Startup</vt:lpstr>
      <vt:lpstr>DE VERDADE!</vt:lpstr>
      <vt:lpstr>Apresentação do PowerPoint</vt:lpstr>
      <vt:lpstr>Lean</vt:lpstr>
      <vt:lpstr>Startup</vt:lpstr>
      <vt:lpstr>Lean Startup</vt:lpstr>
      <vt:lpstr>Discutindo melhor</vt:lpstr>
      <vt:lpstr>Estratégia</vt:lpstr>
      <vt:lpstr>Apresentação do PowerPoint</vt:lpstr>
      <vt:lpstr>Processo</vt:lpstr>
      <vt:lpstr>Customer Discovery </vt:lpstr>
      <vt:lpstr>Customer Discovery </vt:lpstr>
      <vt:lpstr>Customer Validation </vt:lpstr>
      <vt:lpstr>The Pivot</vt:lpstr>
      <vt:lpstr>Customer Development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LEMBRE-SE são apenas hipóteses</vt:lpstr>
      <vt:lpstr>Apresentação do PowerPoint</vt:lpstr>
      <vt:lpstr>Apresentação do PowerPoint</vt:lpstr>
      <vt:lpstr>Apresentação do PowerPoint</vt:lpstr>
      <vt:lpstr>Customer Development</vt:lpstr>
      <vt:lpstr>TESTAR! Quais métricas?</vt:lpstr>
      <vt:lpstr>Como definir minhas hipóteses e métricas?</vt:lpstr>
      <vt:lpstr>Como testar se minha hipótese está correta?</vt:lpstr>
      <vt:lpstr>Customer Development</vt:lpstr>
      <vt:lpstr>Agora é hora de escalar!</vt:lpstr>
      <vt:lpstr>resumindo</vt:lpstr>
      <vt:lpstr>Tive uma idéia!</vt:lpstr>
      <vt:lpstr>Se o plano A falhar lembre-se que você ainda tem 25 letras </vt:lpstr>
      <vt:lpstr>Obrigado! </vt:lpstr>
      <vt:lpstr>Painel </vt:lpstr>
      <vt:lpstr>Apresentação do PowerPoint</vt:lpstr>
      <vt:lpstr>Obrigado!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2013-05-06T19:28:56Z</dcterms:created>
  <dcterms:modified xsi:type="dcterms:W3CDTF">2014-10-28T01:28:06Z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TC102413829990</vt:lpwstr>
  </property>
</Properties>
</file>